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2"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5CDDE-BF40-4173-9555-603FBCEFCC6E}" v="16" dt="2024-04-18T10:32:58.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2" autoAdjust="0"/>
    <p:restoredTop sz="86447"/>
  </p:normalViewPr>
  <p:slideViewPr>
    <p:cSldViewPr snapToGrid="0" snapToObjects="1">
      <p:cViewPr varScale="1">
        <p:scale>
          <a:sx n="128" d="100"/>
          <a:sy n="128" d="100"/>
        </p:scale>
        <p:origin x="99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0504&amp;utm_source=template-powerpoint&amp;utm_medium=content&amp;utm_campaign=Social+Enterprise+Business+Model+Canvas-powerpoint-10504&amp;lpa=Social+Enterprise+Business+Model+Canvas+powerpoint+1050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SOCIAL ENTERPRISE CANVAS TEMPLATE EXAMPLE</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sp>
        <p:nvSpPr>
          <p:cNvPr id="6" name="TextBox 5">
            <a:extLst>
              <a:ext uri="{FF2B5EF4-FFF2-40B4-BE49-F238E27FC236}">
                <a16:creationId xmlns:a16="http://schemas.microsoft.com/office/drawing/2014/main" id="{56DA1273-9399-6D3B-581D-43B6CB212F8F}"/>
              </a:ext>
            </a:extLst>
          </p:cNvPr>
          <p:cNvSpPr txBox="1"/>
          <p:nvPr/>
        </p:nvSpPr>
        <p:spPr>
          <a:xfrm>
            <a:off x="387606" y="5894504"/>
            <a:ext cx="11416787" cy="646331"/>
          </a:xfrm>
          <a:prstGeom prst="rect">
            <a:avLst/>
          </a:prstGeom>
          <a:noFill/>
        </p:spPr>
        <p:txBody>
          <a:bodyPr wrap="square">
            <a:spAutoFit/>
          </a:bodyPr>
          <a:lstStyle/>
          <a:p>
            <a:r>
              <a:rPr lang="en-US" dirty="0">
                <a:solidFill>
                  <a:schemeClr val="tx1">
                    <a:lumMod val="65000"/>
                    <a:lumOff val="35000"/>
                  </a:schemeClr>
                </a:solidFill>
                <a:latin typeface="Century Gothic" panose="020B0502020202020204" pitchFamily="34" charset="0"/>
              </a:rPr>
              <a:t>These instructions will guide you in creating a comprehensive business model for your social enterprise, aligning your social goals with sustainable business practices.</a:t>
            </a:r>
          </a:p>
        </p:txBody>
      </p:sp>
      <p:pic>
        <p:nvPicPr>
          <p:cNvPr id="10" name="Picture 9" descr="A screenshot of a computer screen&#10;&#10;Description automatically generated">
            <a:extLst>
              <a:ext uri="{FF2B5EF4-FFF2-40B4-BE49-F238E27FC236}">
                <a16:creationId xmlns:a16="http://schemas.microsoft.com/office/drawing/2014/main" id="{B372360C-0911-9236-87D2-F8EB4F295542}"/>
              </a:ext>
            </a:extLst>
          </p:cNvPr>
          <p:cNvPicPr>
            <a:picLocks noChangeAspect="1"/>
          </p:cNvPicPr>
          <p:nvPr/>
        </p:nvPicPr>
        <p:blipFill>
          <a:blip r:embed="rId3"/>
          <a:stretch>
            <a:fillRect/>
          </a:stretch>
        </p:blipFill>
        <p:spPr>
          <a:xfrm>
            <a:off x="3912720" y="1297267"/>
            <a:ext cx="7881257" cy="3998156"/>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C3DFF57D-17D3-D606-1EB5-EAEFCF7F5314}"/>
              </a:ext>
            </a:extLst>
          </p:cNvPr>
          <p:cNvPicPr>
            <a:picLocks noChangeAspect="1"/>
          </p:cNvPicPr>
          <p:nvPr/>
        </p:nvPicPr>
        <p:blipFill>
          <a:blip r:embed="rId5"/>
          <a:stretch>
            <a:fillRect/>
          </a:stretch>
        </p:blipFill>
        <p:spPr>
          <a:xfrm>
            <a:off x="9134061" y="148650"/>
            <a:ext cx="2659916" cy="49998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408E4D12-FA71-DF25-BC26-A187B9813932}"/>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SOCIAL ENTERPRISE BUSINESS MODEL CANVAS TEMPLATE EXAMPLE</a:t>
            </a:r>
            <a:endParaRPr lang="en-US" sz="1600" dirty="0">
              <a:solidFill>
                <a:schemeClr val="tx1">
                  <a:lumMod val="65000"/>
                  <a:lumOff val="35000"/>
                </a:schemeClr>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214F63F6-B5B2-5F4B-D8C5-B58E6559DE12}"/>
              </a:ext>
            </a:extLst>
          </p:cNvPr>
          <p:cNvGraphicFramePr>
            <a:graphicFrameLocks noGrp="1"/>
          </p:cNvGraphicFramePr>
          <p:nvPr>
            <p:extLst>
              <p:ext uri="{D42A27DB-BD31-4B8C-83A1-F6EECF244321}">
                <p14:modId xmlns:p14="http://schemas.microsoft.com/office/powerpoint/2010/main" val="2800352196"/>
              </p:ext>
            </p:extLst>
          </p:nvPr>
        </p:nvGraphicFramePr>
        <p:xfrm>
          <a:off x="237459" y="740665"/>
          <a:ext cx="11717081" cy="5913514"/>
        </p:xfrm>
        <a:graphic>
          <a:graphicData uri="http://schemas.openxmlformats.org/drawingml/2006/table">
            <a:tbl>
              <a:tblPr/>
              <a:tblGrid>
                <a:gridCol w="1357774">
                  <a:extLst>
                    <a:ext uri="{9D8B030D-6E8A-4147-A177-3AD203B41FA5}">
                      <a16:colId xmlns:a16="http://schemas.microsoft.com/office/drawing/2014/main" val="3982309880"/>
                    </a:ext>
                  </a:extLst>
                </a:gridCol>
                <a:gridCol w="2413819">
                  <a:extLst>
                    <a:ext uri="{9D8B030D-6E8A-4147-A177-3AD203B41FA5}">
                      <a16:colId xmlns:a16="http://schemas.microsoft.com/office/drawing/2014/main" val="2636693361"/>
                    </a:ext>
                  </a:extLst>
                </a:gridCol>
                <a:gridCol w="201151">
                  <a:extLst>
                    <a:ext uri="{9D8B030D-6E8A-4147-A177-3AD203B41FA5}">
                      <a16:colId xmlns:a16="http://schemas.microsoft.com/office/drawing/2014/main" val="1549476588"/>
                    </a:ext>
                  </a:extLst>
                </a:gridCol>
                <a:gridCol w="1357774">
                  <a:extLst>
                    <a:ext uri="{9D8B030D-6E8A-4147-A177-3AD203B41FA5}">
                      <a16:colId xmlns:a16="http://schemas.microsoft.com/office/drawing/2014/main" val="541588692"/>
                    </a:ext>
                  </a:extLst>
                </a:gridCol>
                <a:gridCol w="2413819">
                  <a:extLst>
                    <a:ext uri="{9D8B030D-6E8A-4147-A177-3AD203B41FA5}">
                      <a16:colId xmlns:a16="http://schemas.microsoft.com/office/drawing/2014/main" val="843944747"/>
                    </a:ext>
                  </a:extLst>
                </a:gridCol>
                <a:gridCol w="201151">
                  <a:extLst>
                    <a:ext uri="{9D8B030D-6E8A-4147-A177-3AD203B41FA5}">
                      <a16:colId xmlns:a16="http://schemas.microsoft.com/office/drawing/2014/main" val="3095958151"/>
                    </a:ext>
                  </a:extLst>
                </a:gridCol>
                <a:gridCol w="1357774">
                  <a:extLst>
                    <a:ext uri="{9D8B030D-6E8A-4147-A177-3AD203B41FA5}">
                      <a16:colId xmlns:a16="http://schemas.microsoft.com/office/drawing/2014/main" val="1836716549"/>
                    </a:ext>
                  </a:extLst>
                </a:gridCol>
                <a:gridCol w="2413819">
                  <a:extLst>
                    <a:ext uri="{9D8B030D-6E8A-4147-A177-3AD203B41FA5}">
                      <a16:colId xmlns:a16="http://schemas.microsoft.com/office/drawing/2014/main" val="255500001"/>
                    </a:ext>
                  </a:extLst>
                </a:gridCol>
              </a:tblGrid>
              <a:tr h="1043385">
                <a:tc>
                  <a:txBody>
                    <a:bodyPr/>
                    <a:lstStyle/>
                    <a:p>
                      <a:pPr algn="l" fontAlgn="ctr"/>
                      <a:r>
                        <a:rPr lang="en-US" sz="1400" b="0" i="0" u="none" strike="noStrike" dirty="0">
                          <a:solidFill>
                            <a:srgbClr val="FFFFFF"/>
                          </a:solidFill>
                          <a:effectLst/>
                          <a:latin typeface="Century Gothic" panose="020B0502020202020204" pitchFamily="34" charset="0"/>
                        </a:rPr>
                        <a:t>1. SOCIAL PROBLEM </a:t>
                      </a:r>
                      <a:br>
                        <a:rPr lang="en-US" sz="1400" b="0" i="0" u="none" strike="noStrike" dirty="0">
                          <a:solidFill>
                            <a:srgbClr val="FFFFFF"/>
                          </a:solidFill>
                          <a:effectLst/>
                          <a:latin typeface="Century Gothic" panose="020B0502020202020204" pitchFamily="34" charset="0"/>
                        </a:rPr>
                      </a:br>
                      <a:r>
                        <a:rPr lang="en-US" sz="1400" b="0" i="0" u="none" strike="noStrike" dirty="0">
                          <a:solidFill>
                            <a:srgbClr val="FFFFFF"/>
                          </a:solidFill>
                          <a:effectLst/>
                          <a:latin typeface="Century Gothic" panose="020B0502020202020204" pitchFamily="34" charset="0"/>
                        </a:rPr>
                        <a:t>AND SOLUTION</a:t>
                      </a:r>
                    </a:p>
                  </a:txBody>
                  <a:tcPr marL="52473" marR="0" marT="0" marB="0" anchor="ctr">
                    <a:lnL>
                      <a:noFill/>
                    </a:lnL>
                    <a:lnR>
                      <a:noFill/>
                    </a:lnR>
                    <a:lnT>
                      <a:noFill/>
                    </a:lnT>
                    <a:lnB>
                      <a:noFill/>
                    </a:lnB>
                    <a:solidFill>
                      <a:srgbClr val="595959"/>
                    </a:solidFill>
                  </a:tcPr>
                </a:tc>
                <a:tc gridSpan="7">
                  <a:txBody>
                    <a:bodyPr/>
                    <a:lstStyle/>
                    <a:p>
                      <a:pPr algn="l" fontAlgn="ctr"/>
                      <a:r>
                        <a:rPr lang="en-US" sz="1000" b="1" i="0" u="none" strike="noStrike" dirty="0">
                          <a:solidFill>
                            <a:srgbClr val="FFFFFF"/>
                          </a:solidFill>
                          <a:effectLst/>
                          <a:latin typeface="Century Gothic" panose="020B0502020202020204" pitchFamily="34" charset="0"/>
                        </a:rPr>
                        <a:t>Problem</a:t>
                      </a:r>
                      <a:r>
                        <a:rPr lang="en-US" sz="1000" b="0" i="0" u="none" strike="noStrike" dirty="0">
                          <a:solidFill>
                            <a:srgbClr val="FFFFFF"/>
                          </a:solidFill>
                          <a:effectLst/>
                          <a:latin typeface="Century Gothic" panose="020B0502020202020204" pitchFamily="34" charset="0"/>
                        </a:rPr>
                        <a:t>: Urban areas face significant challenges in reducing carbon emissions because municipal transportation is highly dependent on non-renewable energy.</a:t>
                      </a:r>
                    </a:p>
                    <a:p>
                      <a:pPr algn="l" fontAlgn="ctr"/>
                      <a:endParaRPr lang="en-US" sz="1000" b="0" i="0" u="none" strike="noStrike" dirty="0">
                        <a:solidFill>
                          <a:srgbClr val="FFFFFF"/>
                        </a:solidFill>
                        <a:effectLst/>
                        <a:latin typeface="Century Gothic" panose="020B0502020202020204" pitchFamily="34" charset="0"/>
                      </a:endParaRPr>
                    </a:p>
                    <a:p>
                      <a:pPr algn="l" fontAlgn="ctr"/>
                      <a:r>
                        <a:rPr lang="en-US" sz="1000" b="1" i="0" u="none" strike="noStrike" dirty="0">
                          <a:solidFill>
                            <a:srgbClr val="FFFFFF"/>
                          </a:solidFill>
                          <a:effectLst/>
                          <a:latin typeface="Century Gothic" panose="020B0502020202020204" pitchFamily="34" charset="0"/>
                        </a:rPr>
                        <a:t>Solution</a:t>
                      </a:r>
                      <a:r>
                        <a:rPr lang="en-US" sz="1000" b="0" i="0" u="none" strike="noStrike" dirty="0">
                          <a:solidFill>
                            <a:srgbClr val="FFFFFF"/>
                          </a:solidFill>
                          <a:effectLst/>
                          <a:latin typeface="Century Gothic" panose="020B0502020202020204" pitchFamily="34" charset="0"/>
                        </a:rPr>
                        <a:t>: Positive Charge aims to address this problem by providing widely accessible and efficient electric vehicle (EV) charging solutions, encouraging the shift toward electric transportation.</a:t>
                      </a:r>
                    </a:p>
                  </a:txBody>
                  <a:tcPr marL="52473" marR="0" marT="0" marB="0" anchor="ctr">
                    <a:lnL>
                      <a:noFill/>
                    </a:lnL>
                    <a:lnR>
                      <a:noFill/>
                    </a:lnR>
                    <a:lnT>
                      <a:noFill/>
                    </a:lnT>
                    <a:lnB>
                      <a:noFill/>
                    </a:lnB>
                    <a:solidFill>
                      <a:srgbClr val="59595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6799344"/>
                  </a:ext>
                </a:extLst>
              </a:tr>
              <a:tr h="156586">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251601146"/>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2. CUSTOMER SEGMENTS</a:t>
                      </a:r>
                    </a:p>
                  </a:txBody>
                  <a:tcPr marL="52473" marR="0" marT="0" marB="0" anchor="ctr">
                    <a:lnL>
                      <a:noFill/>
                    </a:lnL>
                    <a:lnR>
                      <a:noFill/>
                    </a:lnR>
                    <a:lnT>
                      <a:noFill/>
                    </a:lnT>
                    <a:lnB>
                      <a:noFill/>
                    </a:lnB>
                    <a:solidFill>
                      <a:srgbClr val="8497B0"/>
                    </a:solidFill>
                  </a:tcPr>
                </a:tc>
                <a:tc>
                  <a:txBody>
                    <a:bodyPr/>
                    <a:lstStyle/>
                    <a:p>
                      <a:pPr algn="l" fontAlgn="ctr"/>
                      <a:r>
                        <a:rPr lang="en-US" sz="1000" b="1" i="0" u="none" strike="noStrike" dirty="0">
                          <a:solidFill>
                            <a:srgbClr val="FFFFFF"/>
                          </a:solidFill>
                          <a:effectLst/>
                          <a:latin typeface="Century Gothic" panose="020B0502020202020204" pitchFamily="34" charset="0"/>
                        </a:rPr>
                        <a:t>Primary customers </a:t>
                      </a:r>
                      <a:r>
                        <a:rPr lang="en-US" sz="1000" b="0" i="0" u="none" strike="noStrike" dirty="0">
                          <a:solidFill>
                            <a:srgbClr val="FFFFFF"/>
                          </a:solidFill>
                          <a:effectLst/>
                          <a:latin typeface="Century Gothic" panose="020B0502020202020204" pitchFamily="34" charset="0"/>
                        </a:rPr>
                        <a:t>include electric vehicle owners in urban and suburban areas. </a:t>
                      </a:r>
                    </a:p>
                    <a:p>
                      <a:pPr algn="l" fontAlgn="ctr"/>
                      <a:r>
                        <a:rPr lang="en-US" sz="1000" b="1" i="0" u="none" strike="noStrike" dirty="0">
                          <a:solidFill>
                            <a:srgbClr val="FFFFFF"/>
                          </a:solidFill>
                          <a:effectLst/>
                          <a:latin typeface="Century Gothic" panose="020B0502020202020204" pitchFamily="34" charset="0"/>
                        </a:rPr>
                        <a:t>Secondary customers </a:t>
                      </a:r>
                      <a:r>
                        <a:rPr lang="en-US" sz="1000" b="0" i="0" u="none" strike="noStrike" dirty="0">
                          <a:solidFill>
                            <a:srgbClr val="FFFFFF"/>
                          </a:solidFill>
                          <a:effectLst/>
                          <a:latin typeface="Century Gothic" panose="020B0502020202020204" pitchFamily="34" charset="0"/>
                        </a:rPr>
                        <a:t>encompass local government bodies looking to reduce urban pollution.</a:t>
                      </a:r>
                    </a:p>
                  </a:txBody>
                  <a:tcPr marL="52473" marR="0" marT="0" marB="0" anchor="ctr">
                    <a:lnL>
                      <a:noFill/>
                    </a:lnL>
                    <a:lnR>
                      <a:noFill/>
                    </a:lnR>
                    <a:lnT>
                      <a:noFill/>
                    </a:lnT>
                    <a:lnB>
                      <a:noFill/>
                    </a:lnB>
                    <a:solidFill>
                      <a:srgbClr val="8497B0"/>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3. VALUE PROPOSITION</a:t>
                      </a:r>
                    </a:p>
                  </a:txBody>
                  <a:tcPr marL="52473" marR="0" marT="0" marB="0" anchor="ctr">
                    <a:lnL>
                      <a:noFill/>
                    </a:lnL>
                    <a:lnR>
                      <a:noFill/>
                    </a:lnR>
                    <a:lnT>
                      <a:noFill/>
                    </a:lnT>
                    <a:lnB>
                      <a:noFill/>
                    </a:lnB>
                    <a:solidFill>
                      <a:srgbClr val="8EA9DB"/>
                    </a:solidFill>
                  </a:tcPr>
                </a:tc>
                <a:tc>
                  <a:txBody>
                    <a:bodyPr/>
                    <a:lstStyle/>
                    <a:p>
                      <a:pPr algn="l" fontAlgn="ctr"/>
                      <a:r>
                        <a:rPr lang="en-US" sz="1000" b="0" i="0" u="none" strike="noStrike" dirty="0">
                          <a:solidFill>
                            <a:srgbClr val="FFFFFF"/>
                          </a:solidFill>
                          <a:effectLst/>
                          <a:latin typeface="Century Gothic" panose="020B0502020202020204" pitchFamily="34" charset="0"/>
                        </a:rPr>
                        <a:t>We offer </a:t>
                      </a:r>
                      <a:r>
                        <a:rPr lang="en-US" sz="1000" b="1" i="0" u="none" strike="noStrike" dirty="0">
                          <a:solidFill>
                            <a:srgbClr val="FFFFFF"/>
                          </a:solidFill>
                          <a:effectLst/>
                          <a:latin typeface="Century Gothic" panose="020B0502020202020204" pitchFamily="34" charset="0"/>
                        </a:rPr>
                        <a:t>convenient</a:t>
                      </a:r>
                      <a:r>
                        <a:rPr lang="en-US" sz="1000" b="0" i="0" u="none" strike="noStrike" dirty="0">
                          <a:solidFill>
                            <a:srgbClr val="FFFFFF"/>
                          </a:solidFill>
                          <a:effectLst/>
                          <a:latin typeface="Century Gothic" panose="020B0502020202020204" pitchFamily="34" charset="0"/>
                        </a:rPr>
                        <a:t>, </a:t>
                      </a:r>
                      <a:r>
                        <a:rPr lang="en-US" sz="1000" b="1" i="0" u="none" strike="noStrike" dirty="0">
                          <a:solidFill>
                            <a:srgbClr val="FFFFFF"/>
                          </a:solidFill>
                          <a:effectLst/>
                          <a:latin typeface="Century Gothic" panose="020B0502020202020204" pitchFamily="34" charset="0"/>
                        </a:rPr>
                        <a:t>fast-charging</a:t>
                      </a:r>
                      <a:r>
                        <a:rPr lang="en-US" sz="1000" b="0" i="0" u="none" strike="noStrike" dirty="0">
                          <a:solidFill>
                            <a:srgbClr val="FFFFFF"/>
                          </a:solidFill>
                          <a:effectLst/>
                          <a:latin typeface="Century Gothic" panose="020B0502020202020204" pitchFamily="34" charset="0"/>
                        </a:rPr>
                        <a:t> </a:t>
                      </a:r>
                      <a:r>
                        <a:rPr lang="en-US" sz="1000" b="1" i="0" u="none" strike="noStrike" dirty="0">
                          <a:solidFill>
                            <a:srgbClr val="FFFFFF"/>
                          </a:solidFill>
                          <a:effectLst/>
                          <a:latin typeface="Century Gothic" panose="020B0502020202020204" pitchFamily="34" charset="0"/>
                        </a:rPr>
                        <a:t>stations</a:t>
                      </a:r>
                      <a:r>
                        <a:rPr lang="en-US" sz="1000" b="0" i="0" u="none" strike="noStrike" dirty="0">
                          <a:solidFill>
                            <a:srgbClr val="FFFFFF"/>
                          </a:solidFill>
                          <a:effectLst/>
                          <a:latin typeface="Century Gothic" panose="020B0502020202020204" pitchFamily="34" charset="0"/>
                        </a:rPr>
                        <a:t> that are strategically located throughout the city so as to minimize range anxiety for EV owners.</a:t>
                      </a:r>
                    </a:p>
                    <a:p>
                      <a:pPr algn="l" fontAlgn="ctr"/>
                      <a:r>
                        <a:rPr lang="en-US" sz="1000" b="1" i="0" u="none" strike="noStrike" dirty="0">
                          <a:solidFill>
                            <a:srgbClr val="FFFFFF"/>
                          </a:solidFill>
                          <a:effectLst/>
                          <a:latin typeface="Century Gothic" panose="020B0502020202020204" pitchFamily="34" charset="0"/>
                        </a:rPr>
                        <a:t>We provide subscription-based services </a:t>
                      </a:r>
                      <a:r>
                        <a:rPr lang="en-US" sz="1000" b="0" i="0" u="none" strike="noStrike" dirty="0">
                          <a:solidFill>
                            <a:srgbClr val="FFFFFF"/>
                          </a:solidFill>
                          <a:effectLst/>
                          <a:latin typeface="Century Gothic" panose="020B0502020202020204" pitchFamily="34" charset="0"/>
                        </a:rPr>
                        <a:t>with </a:t>
                      </a:r>
                      <a:r>
                        <a:rPr lang="en-US" sz="1000" b="1" i="0" u="none" strike="noStrike" dirty="0">
                          <a:solidFill>
                            <a:srgbClr val="FFFFFF"/>
                          </a:solidFill>
                          <a:effectLst/>
                          <a:latin typeface="Century Gothic" panose="020B0502020202020204" pitchFamily="34" charset="0"/>
                        </a:rPr>
                        <a:t>premium options </a:t>
                      </a:r>
                      <a:r>
                        <a:rPr lang="en-US" sz="1000" b="0" i="0" u="none" strike="noStrike" dirty="0">
                          <a:solidFill>
                            <a:srgbClr val="FFFFFF"/>
                          </a:solidFill>
                          <a:effectLst/>
                          <a:latin typeface="Century Gothic" panose="020B0502020202020204" pitchFamily="34" charset="0"/>
                        </a:rPr>
                        <a:t>for faster charging speeds.</a:t>
                      </a:r>
                    </a:p>
                  </a:txBody>
                  <a:tcPr marL="52473" marR="0" marT="0" marB="0" anchor="ctr">
                    <a:lnL>
                      <a:noFill/>
                    </a:lnL>
                    <a:lnR>
                      <a:noFill/>
                    </a:lnR>
                    <a:lnT>
                      <a:noFill/>
                    </a:lnT>
                    <a:lnB>
                      <a:noFill/>
                    </a:lnB>
                    <a:solidFill>
                      <a:srgbClr val="8EA9DB"/>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4. KEY ACTIVITIES</a:t>
                      </a:r>
                    </a:p>
                  </a:txBody>
                  <a:tcPr marL="52473" marR="0" marT="0" marB="0" anchor="ctr">
                    <a:lnL>
                      <a:noFill/>
                    </a:lnL>
                    <a:lnR>
                      <a:noFill/>
                    </a:lnR>
                    <a:lnT>
                      <a:noFill/>
                    </a:lnT>
                    <a:lnB>
                      <a:noFill/>
                    </a:lnB>
                    <a:solidFill>
                      <a:srgbClr val="5B9BD5"/>
                    </a:solidFill>
                  </a:tcPr>
                </a:tc>
                <a:tc>
                  <a:txBody>
                    <a:bodyPr/>
                    <a:lstStyle/>
                    <a:p>
                      <a:pPr marL="228600" indent="-228600" algn="l" fontAlgn="ctr">
                        <a:buFont typeface="+mj-lt"/>
                        <a:buAutoNum type="arabicPeriod"/>
                      </a:pPr>
                      <a:r>
                        <a:rPr lang="en-US" sz="1000" b="0" i="0" u="none" strike="noStrike" dirty="0">
                          <a:solidFill>
                            <a:srgbClr val="FFFFFF"/>
                          </a:solidFill>
                          <a:effectLst/>
                          <a:latin typeface="Century Gothic" panose="020B0502020202020204" pitchFamily="34" charset="0"/>
                        </a:rPr>
                        <a:t>Install and maintain a network of high-efficiency EV charging stations.</a:t>
                      </a:r>
                    </a:p>
                    <a:p>
                      <a:pPr marL="228600" indent="-228600" algn="l" fontAlgn="ctr">
                        <a:buFont typeface="+mj-lt"/>
                        <a:buAutoNum type="arabicPeriod"/>
                      </a:pPr>
                      <a:r>
                        <a:rPr lang="en-US" sz="1000" b="0" i="0" u="none" strike="noStrike" dirty="0">
                          <a:solidFill>
                            <a:srgbClr val="FFFFFF"/>
                          </a:solidFill>
                          <a:effectLst/>
                          <a:latin typeface="Century Gothic" panose="020B0502020202020204" pitchFamily="34" charset="0"/>
                        </a:rPr>
                        <a:t>Develop partnerships with retailers in order to install charging stations.</a:t>
                      </a:r>
                    </a:p>
                    <a:p>
                      <a:pPr marL="228600" indent="-228600" algn="l" fontAlgn="ctr">
                        <a:buFont typeface="+mj-lt"/>
                        <a:buAutoNum type="arabicPeriod"/>
                      </a:pPr>
                      <a:r>
                        <a:rPr lang="en-US" sz="1000" b="0" i="0" u="none" strike="noStrike" dirty="0">
                          <a:solidFill>
                            <a:srgbClr val="FFFFFF"/>
                          </a:solidFill>
                          <a:effectLst/>
                          <a:latin typeface="Century Gothic" panose="020B0502020202020204" pitchFamily="34" charset="0"/>
                        </a:rPr>
                        <a:t>Conduct community outreach to promote EV adoption.</a:t>
                      </a:r>
                    </a:p>
                  </a:txBody>
                  <a:tcPr marL="52473" marR="0" marT="0" marB="0" anchor="ctr">
                    <a:lnL>
                      <a:noFill/>
                    </a:lnL>
                    <a:lnR>
                      <a:noFill/>
                    </a:lnR>
                    <a:lnT>
                      <a:noFill/>
                    </a:lnT>
                    <a:lnB>
                      <a:noFill/>
                    </a:lnB>
                    <a:solidFill>
                      <a:srgbClr val="5B9BD5"/>
                    </a:solidFill>
                  </a:tcPr>
                </a:tc>
                <a:extLst>
                  <a:ext uri="{0D108BD9-81ED-4DB2-BD59-A6C34878D82A}">
                    <a16:rowId xmlns:a16="http://schemas.microsoft.com/office/drawing/2014/main" val="769286171"/>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918787024"/>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5. KEY RESOURCES</a:t>
                      </a:r>
                    </a:p>
                  </a:txBody>
                  <a:tcPr marL="52473" marR="0" marT="0" marB="0" anchor="ctr">
                    <a:lnL>
                      <a:noFill/>
                    </a:lnL>
                    <a:lnR>
                      <a:noFill/>
                    </a:lnR>
                    <a:lnT>
                      <a:noFill/>
                    </a:lnT>
                    <a:lnB>
                      <a:noFill/>
                    </a:lnB>
                    <a:solidFill>
                      <a:srgbClr val="2F75B5"/>
                    </a:solidFill>
                  </a:tcPr>
                </a:tc>
                <a:tc>
                  <a:txBody>
                    <a:bodyPr/>
                    <a:lstStyle/>
                    <a:p>
                      <a:pPr algn="l" fontAlgn="b"/>
                      <a:r>
                        <a:rPr lang="en-US" sz="1000" b="0" i="0" u="none" strike="noStrike" dirty="0">
                          <a:solidFill>
                            <a:srgbClr val="FFFFFF"/>
                          </a:solidFill>
                          <a:effectLst/>
                          <a:latin typeface="Century Gothic" panose="020B0502020202020204" pitchFamily="34" charset="0"/>
                        </a:rPr>
                        <a:t>We need a team of skilled technicians who specialize in high-voltage. electrical installations and renewable energy solutions.</a:t>
                      </a:r>
                    </a:p>
                    <a:p>
                      <a:pPr algn="l" fontAlgn="b"/>
                      <a:r>
                        <a:rPr lang="en-US" sz="1000" b="0" i="0" u="none" strike="noStrike" dirty="0">
                          <a:solidFill>
                            <a:srgbClr val="FFFFFF"/>
                          </a:solidFill>
                          <a:effectLst/>
                          <a:latin typeface="Century Gothic" panose="020B0502020202020204" pitchFamily="34" charset="0"/>
                        </a:rPr>
                        <a:t>We need to partner with energy suppliers to ensure that there is a reliable supply of green energy.</a:t>
                      </a:r>
                    </a:p>
                  </a:txBody>
                  <a:tcPr marL="52473" marR="0" marT="0" marB="0" anchor="ctr">
                    <a:lnL>
                      <a:noFill/>
                    </a:lnL>
                    <a:lnR>
                      <a:noFill/>
                    </a:lnR>
                    <a:lnT>
                      <a:noFill/>
                    </a:lnT>
                    <a:lnB>
                      <a:noFill/>
                    </a:lnB>
                    <a:solidFill>
                      <a:srgbClr val="2F75B5"/>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6. KEY PARTNERSHIPS</a:t>
                      </a:r>
                    </a:p>
                  </a:txBody>
                  <a:tcPr marL="52473" marR="0" marT="0" marB="0" anchor="ctr">
                    <a:lnL>
                      <a:noFill/>
                    </a:lnL>
                    <a:lnR>
                      <a:noFill/>
                    </a:lnR>
                    <a:lnT>
                      <a:noFill/>
                    </a:lnT>
                    <a:lnB>
                      <a:noFill/>
                    </a:lnB>
                    <a:solidFill>
                      <a:srgbClr val="1F4E78"/>
                    </a:solidFill>
                  </a:tcPr>
                </a:tc>
                <a:tc>
                  <a:txBody>
                    <a:bodyPr/>
                    <a:lstStyle/>
                    <a:p>
                      <a:pPr algn="l" fontAlgn="b"/>
                      <a:r>
                        <a:rPr lang="en-US" sz="1000" b="0" i="0" u="none" strike="noStrike" dirty="0">
                          <a:solidFill>
                            <a:srgbClr val="FFFFFF"/>
                          </a:solidFill>
                          <a:effectLst/>
                          <a:latin typeface="Century Gothic" panose="020B0502020202020204" pitchFamily="34" charset="0"/>
                        </a:rPr>
                        <a:t>We collaborate with local businesses and shopping centers to host charging stations.</a:t>
                      </a:r>
                    </a:p>
                    <a:p>
                      <a:pPr algn="l" fontAlgn="b"/>
                      <a:r>
                        <a:rPr lang="en-US" sz="1000" b="0" i="0" u="none" strike="noStrike" dirty="0">
                          <a:solidFill>
                            <a:srgbClr val="FFFFFF"/>
                          </a:solidFill>
                          <a:effectLst/>
                          <a:latin typeface="Century Gothic" panose="020B0502020202020204" pitchFamily="34" charset="0"/>
                        </a:rPr>
                        <a:t>We partner with municipal governments to integrate charging stations into public transport areas and gain permission for installations.</a:t>
                      </a:r>
                    </a:p>
                  </a:txBody>
                  <a:tcPr marL="52473" marR="0" marT="0" marB="0" anchor="ctr">
                    <a:lnL>
                      <a:noFill/>
                    </a:lnL>
                    <a:lnR>
                      <a:noFill/>
                    </a:lnR>
                    <a:lnT>
                      <a:noFill/>
                    </a:lnT>
                    <a:lnB>
                      <a:noFill/>
                    </a:lnB>
                    <a:solidFill>
                      <a:srgbClr val="1F4E78"/>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7. CHANNELS</a:t>
                      </a:r>
                    </a:p>
                  </a:txBody>
                  <a:tcPr marL="52473" marR="0" marT="0" marB="0" anchor="ctr">
                    <a:lnL>
                      <a:noFill/>
                    </a:lnL>
                    <a:lnR>
                      <a:noFill/>
                    </a:lnR>
                    <a:lnT>
                      <a:noFill/>
                    </a:lnT>
                    <a:lnB>
                      <a:noFill/>
                    </a:lnB>
                    <a:solidFill>
                      <a:srgbClr val="305496"/>
                    </a:solidFill>
                  </a:tcPr>
                </a:tc>
                <a:tc>
                  <a:txBody>
                    <a:bodyPr/>
                    <a:lstStyle/>
                    <a:p>
                      <a:pPr algn="l" fontAlgn="ctr"/>
                      <a:r>
                        <a:rPr lang="en-US" sz="1000" b="0" i="0" u="none" strike="noStrike" dirty="0">
                          <a:solidFill>
                            <a:srgbClr val="FFFFFF"/>
                          </a:solidFill>
                          <a:effectLst/>
                          <a:latin typeface="Century Gothic" panose="020B0502020202020204" pitchFamily="34" charset="0"/>
                        </a:rPr>
                        <a:t>Achieve direct outreach through local events and partnerships with eco-friendly organizations.</a:t>
                      </a:r>
                    </a:p>
                    <a:p>
                      <a:pPr algn="l" fontAlgn="ctr"/>
                      <a:r>
                        <a:rPr lang="en-US" sz="1000" b="0" i="0" u="none" strike="noStrike" dirty="0">
                          <a:solidFill>
                            <a:srgbClr val="FFFFFF"/>
                          </a:solidFill>
                          <a:effectLst/>
                          <a:latin typeface="Century Gothic" panose="020B0502020202020204" pitchFamily="34" charset="0"/>
                        </a:rPr>
                        <a:t>Run social media campaigns that focus on environmental benefits and convenience.</a:t>
                      </a:r>
                    </a:p>
                  </a:txBody>
                  <a:tcPr marL="52473" marR="0" marT="0" marB="0" anchor="ctr">
                    <a:lnL>
                      <a:noFill/>
                    </a:lnL>
                    <a:lnR>
                      <a:noFill/>
                    </a:lnR>
                    <a:lnT>
                      <a:noFill/>
                    </a:lnT>
                    <a:lnB>
                      <a:noFill/>
                    </a:lnB>
                    <a:solidFill>
                      <a:srgbClr val="305496"/>
                    </a:solidFill>
                  </a:tcPr>
                </a:tc>
                <a:extLst>
                  <a:ext uri="{0D108BD9-81ED-4DB2-BD59-A6C34878D82A}">
                    <a16:rowId xmlns:a16="http://schemas.microsoft.com/office/drawing/2014/main" val="3504517366"/>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428249396"/>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8. CUSTOMER RELATIONSHIPS</a:t>
                      </a:r>
                    </a:p>
                  </a:txBody>
                  <a:tcPr marL="52473" marR="0" marT="0" marB="0" anchor="ctr">
                    <a:lnL>
                      <a:noFill/>
                    </a:lnL>
                    <a:lnR>
                      <a:noFill/>
                    </a:lnR>
                    <a:lnT>
                      <a:noFill/>
                    </a:lnT>
                    <a:lnB>
                      <a:noFill/>
                    </a:lnB>
                    <a:solidFill>
                      <a:srgbClr val="40889E"/>
                    </a:solidFill>
                  </a:tcPr>
                </a:tc>
                <a:tc>
                  <a:txBody>
                    <a:bodyPr/>
                    <a:lstStyle/>
                    <a:p>
                      <a:pPr algn="l" fontAlgn="ctr"/>
                      <a:r>
                        <a:rPr lang="en-US" sz="1000" b="0" i="0" u="none" strike="noStrike" dirty="0">
                          <a:solidFill>
                            <a:srgbClr val="FFFFFF"/>
                          </a:solidFill>
                          <a:effectLst/>
                          <a:latin typeface="Century Gothic" panose="020B0502020202020204" pitchFamily="34" charset="0"/>
                        </a:rPr>
                        <a:t>We will maintain customer engagement through an app that allows users to find the nearest charger, reserve a charging slot, and manage their subscription. We will offer 24/7 customer support.</a:t>
                      </a:r>
                    </a:p>
                  </a:txBody>
                  <a:tcPr marL="52473" marR="0" marT="0" marB="0" anchor="ctr">
                    <a:lnL>
                      <a:noFill/>
                    </a:lnL>
                    <a:lnR>
                      <a:noFill/>
                    </a:lnR>
                    <a:lnT>
                      <a:noFill/>
                    </a:lnT>
                    <a:lnB>
                      <a:noFill/>
                    </a:lnB>
                    <a:solidFill>
                      <a:srgbClr val="40889E"/>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9. REVENUE STREAMS</a:t>
                      </a:r>
                    </a:p>
                  </a:txBody>
                  <a:tcPr marL="52473" marR="0" marT="0" marB="0" anchor="ctr">
                    <a:lnL>
                      <a:noFill/>
                    </a:lnL>
                    <a:lnR>
                      <a:noFill/>
                    </a:lnR>
                    <a:lnT>
                      <a:noFill/>
                    </a:lnT>
                    <a:lnB>
                      <a:noFill/>
                    </a:lnB>
                    <a:solidFill>
                      <a:srgbClr val="548235"/>
                    </a:solidFill>
                  </a:tcPr>
                </a:tc>
                <a:tc>
                  <a:txBody>
                    <a:bodyPr/>
                    <a:lstStyle/>
                    <a:p>
                      <a:pPr algn="l" fontAlgn="ctr"/>
                      <a:r>
                        <a:rPr lang="en-US" sz="1000" b="0" i="0" u="none" strike="noStrike" dirty="0">
                          <a:solidFill>
                            <a:srgbClr val="FFFFFF"/>
                          </a:solidFill>
                          <a:effectLst/>
                          <a:latin typeface="Century Gothic" panose="020B0502020202020204" pitchFamily="34" charset="0"/>
                        </a:rPr>
                        <a:t>We generate revenue through monthly subscriptions that grant users unlimited charging access.</a:t>
                      </a:r>
                    </a:p>
                    <a:p>
                      <a:pPr algn="l" fontAlgn="ctr"/>
                      <a:r>
                        <a:rPr lang="en-US" sz="1000" b="0" i="0" u="none" strike="noStrike" dirty="0">
                          <a:solidFill>
                            <a:srgbClr val="FFFFFF"/>
                          </a:solidFill>
                          <a:effectLst/>
                          <a:latin typeface="Century Gothic" panose="020B0502020202020204" pitchFamily="34" charset="0"/>
                        </a:rPr>
                        <a:t>We also generate income from pay-per-charge services for occasional users.</a:t>
                      </a:r>
                    </a:p>
                  </a:txBody>
                  <a:tcPr marL="52473" marR="0" marT="0" marB="0" anchor="ctr">
                    <a:lnL>
                      <a:noFill/>
                    </a:lnL>
                    <a:lnR>
                      <a:noFill/>
                    </a:lnR>
                    <a:lnT>
                      <a:noFill/>
                    </a:lnT>
                    <a:lnB>
                      <a:noFill/>
                    </a:lnB>
                    <a:solidFill>
                      <a:srgbClr val="548235"/>
                    </a:solid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lnL>
                      <a:noFill/>
                    </a:lnL>
                    <a:lnR>
                      <a:noFill/>
                    </a:lnR>
                    <a:lnT>
                      <a:noFill/>
                    </a:lnT>
                    <a:lnB>
                      <a:noFill/>
                    </a:lnB>
                    <a:noFill/>
                  </a:tcPr>
                </a:tc>
                <a:tc>
                  <a:txBody>
                    <a:bodyPr/>
                    <a:lstStyle/>
                    <a:p>
                      <a:pPr algn="l" fontAlgn="ctr"/>
                      <a:r>
                        <a:rPr lang="en-US" sz="1400" b="0" i="0" u="none" strike="noStrike" dirty="0">
                          <a:solidFill>
                            <a:srgbClr val="FFFFFF"/>
                          </a:solidFill>
                          <a:effectLst/>
                          <a:latin typeface="Century Gothic" panose="020B0502020202020204" pitchFamily="34" charset="0"/>
                        </a:rPr>
                        <a:t>10. COST STRUCTURE</a:t>
                      </a:r>
                    </a:p>
                  </a:txBody>
                  <a:tcPr marL="52473" marR="0" marT="0" marB="0" anchor="ctr">
                    <a:lnL>
                      <a:noFill/>
                    </a:lnL>
                    <a:lnR>
                      <a:noFill/>
                    </a:lnR>
                    <a:lnT>
                      <a:noFill/>
                    </a:lnT>
                    <a:lnB>
                      <a:noFill/>
                    </a:lnB>
                    <a:solidFill>
                      <a:srgbClr val="70AD47"/>
                    </a:solidFill>
                  </a:tcPr>
                </a:tc>
                <a:tc>
                  <a:txBody>
                    <a:bodyPr/>
                    <a:lstStyle/>
                    <a:p>
                      <a:pPr algn="l" fontAlgn="ctr"/>
                      <a:r>
                        <a:rPr lang="en-US" sz="1000" b="0" i="0" u="none" strike="noStrike" dirty="0">
                          <a:solidFill>
                            <a:srgbClr val="FFFFFF"/>
                          </a:solidFill>
                          <a:effectLst/>
                          <a:latin typeface="Century Gothic" panose="020B0502020202020204" pitchFamily="34" charset="0"/>
                        </a:rPr>
                        <a:t>Major costs include the installation of charging stations, maintenance, software development, and marketing.</a:t>
                      </a:r>
                    </a:p>
                    <a:p>
                      <a:pPr algn="l" fontAlgn="ctr"/>
                      <a:r>
                        <a:rPr lang="en-US" sz="1000" b="0" i="0" u="none" strike="noStrike" dirty="0">
                          <a:solidFill>
                            <a:srgbClr val="FFFFFF"/>
                          </a:solidFill>
                          <a:effectLst/>
                          <a:latin typeface="Century Gothic" panose="020B0502020202020204" pitchFamily="34" charset="0"/>
                        </a:rPr>
                        <a:t>Operational costs are partly offset by government grants and incentives for promoting green energy solutions.</a:t>
                      </a:r>
                    </a:p>
                  </a:txBody>
                  <a:tcPr marL="52473" marR="0" marT="0" marB="0" anchor="ctr">
                    <a:lnL>
                      <a:noFill/>
                    </a:lnL>
                    <a:lnR>
                      <a:noFill/>
                    </a:lnR>
                    <a:lnT>
                      <a:noFill/>
                    </a:lnT>
                    <a:lnB>
                      <a:noFill/>
                    </a:lnB>
                    <a:solidFill>
                      <a:srgbClr val="70AD47"/>
                    </a:solidFill>
                  </a:tcPr>
                </a:tc>
                <a:extLst>
                  <a:ext uri="{0D108BD9-81ED-4DB2-BD59-A6C34878D82A}">
                    <a16:rowId xmlns:a16="http://schemas.microsoft.com/office/drawing/2014/main" val="656687480"/>
                  </a:ext>
                </a:extLst>
              </a:tr>
              <a:tr h="156586">
                <a:tc>
                  <a:txBody>
                    <a:bodyPr/>
                    <a:lstStyle/>
                    <a:p>
                      <a:pPr algn="l" fontAlgn="b"/>
                      <a:endParaRPr lang="en-US" sz="600" b="0" i="0" u="none" strike="noStrike" dirty="0">
                        <a:solidFill>
                          <a:srgbClr val="000000"/>
                        </a:solidFill>
                        <a:effectLst/>
                        <a:latin typeface="Century Gothic" panose="020B0502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14717237"/>
                  </a:ext>
                </a:extLst>
              </a:tr>
              <a:tr h="1043385">
                <a:tc>
                  <a:txBody>
                    <a:bodyPr/>
                    <a:lstStyle/>
                    <a:p>
                      <a:pPr algn="l" fontAlgn="ctr"/>
                      <a:r>
                        <a:rPr lang="en-US" sz="1400" b="0" i="0" u="none" strike="noStrike" dirty="0">
                          <a:solidFill>
                            <a:srgbClr val="FFFFFF"/>
                          </a:solidFill>
                          <a:effectLst/>
                          <a:latin typeface="Century Gothic" panose="020B0502020202020204" pitchFamily="34" charset="0"/>
                        </a:rPr>
                        <a:t>11. SOCIAL IMPACT</a:t>
                      </a:r>
                    </a:p>
                  </a:txBody>
                  <a:tcPr marL="52473" marR="0" marT="0" marB="0" anchor="ctr">
                    <a:lnL>
                      <a:noFill/>
                    </a:lnL>
                    <a:lnR>
                      <a:noFill/>
                    </a:lnR>
                    <a:lnT>
                      <a:noFill/>
                    </a:lnT>
                    <a:lnB>
                      <a:noFill/>
                    </a:lnB>
                    <a:solidFill>
                      <a:srgbClr val="375623"/>
                    </a:solidFill>
                  </a:tcPr>
                </a:tc>
                <a:tc gridSpan="7">
                  <a:txBody>
                    <a:bodyPr/>
                    <a:lstStyle/>
                    <a:p>
                      <a:pPr algn="l" fontAlgn="ctr"/>
                      <a:r>
                        <a:rPr lang="en-US" sz="1000" b="0" i="0" u="none" strike="noStrike" dirty="0">
                          <a:solidFill>
                            <a:srgbClr val="FFFFFF"/>
                          </a:solidFill>
                          <a:effectLst/>
                          <a:latin typeface="Century Gothic" panose="020B0502020202020204" pitchFamily="34" charset="0"/>
                        </a:rPr>
                        <a:t>We aim to reduce urban carbon emissions by making EV charging more accessible, thus accelerating the transition to electric vehicles.</a:t>
                      </a:r>
                    </a:p>
                    <a:p>
                      <a:pPr algn="l" fontAlgn="ctr"/>
                      <a:r>
                        <a:rPr lang="en-US" sz="1000" b="0" i="0" u="none" strike="noStrike" dirty="0">
                          <a:solidFill>
                            <a:srgbClr val="FFFFFF"/>
                          </a:solidFill>
                          <a:effectLst/>
                          <a:latin typeface="Century Gothic" panose="020B0502020202020204" pitchFamily="34" charset="0"/>
                        </a:rPr>
                        <a:t>We measure our impact via the number of charging stations we install, the increase in EV usage in operational areas, and the reduction in greenhouse gases.</a:t>
                      </a:r>
                    </a:p>
                  </a:txBody>
                  <a:tcPr marL="52473" marR="0" marT="0" marB="0" anchor="ctr">
                    <a:lnL>
                      <a:noFill/>
                    </a:lnL>
                    <a:lnR>
                      <a:noFill/>
                    </a:lnR>
                    <a:lnT>
                      <a:noFill/>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3166442"/>
                  </a:ext>
                </a:extLst>
              </a:tr>
            </a:tbl>
          </a:graphicData>
        </a:graphic>
      </p:graphicFrame>
      <p:sp>
        <p:nvSpPr>
          <p:cNvPr id="12" name="Arrow: Down 11">
            <a:extLst>
              <a:ext uri="{FF2B5EF4-FFF2-40B4-BE49-F238E27FC236}">
                <a16:creationId xmlns:a16="http://schemas.microsoft.com/office/drawing/2014/main" id="{8DD3E53D-1FE3-0470-F68B-0E9ADCE48B51}"/>
              </a:ext>
            </a:extLst>
          </p:cNvPr>
          <p:cNvSpPr/>
          <p:nvPr/>
        </p:nvSpPr>
        <p:spPr>
          <a:xfrm>
            <a:off x="614807" y="1785239"/>
            <a:ext cx="276225" cy="40005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4" name="Arrow: Down 13">
            <a:extLst>
              <a:ext uri="{FF2B5EF4-FFF2-40B4-BE49-F238E27FC236}">
                <a16:creationId xmlns:a16="http://schemas.microsoft.com/office/drawing/2014/main" id="{3A1EEAD3-97D4-4D3E-A71F-CF3349B6A78D}"/>
              </a:ext>
            </a:extLst>
          </p:cNvPr>
          <p:cNvSpPr/>
          <p:nvPr/>
        </p:nvSpPr>
        <p:spPr>
          <a:xfrm rot="16200000">
            <a:off x="4035299" y="1902426"/>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18" name="Arrow: Down 17">
            <a:extLst>
              <a:ext uri="{FF2B5EF4-FFF2-40B4-BE49-F238E27FC236}">
                <a16:creationId xmlns:a16="http://schemas.microsoft.com/office/drawing/2014/main" id="{13513D69-1F35-4832-8021-80C105D6199F}"/>
              </a:ext>
            </a:extLst>
          </p:cNvPr>
          <p:cNvSpPr/>
          <p:nvPr/>
        </p:nvSpPr>
        <p:spPr>
          <a:xfrm rot="16200000">
            <a:off x="8010794" y="1902425"/>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7" name="Arrow: Down 26">
            <a:extLst>
              <a:ext uri="{FF2B5EF4-FFF2-40B4-BE49-F238E27FC236}">
                <a16:creationId xmlns:a16="http://schemas.microsoft.com/office/drawing/2014/main" id="{0568736E-948C-BB98-44D6-81CF9FBDE6B6}"/>
              </a:ext>
            </a:extLst>
          </p:cNvPr>
          <p:cNvSpPr/>
          <p:nvPr/>
        </p:nvSpPr>
        <p:spPr>
          <a:xfrm rot="16200000">
            <a:off x="4035299" y="3114074"/>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8" name="Arrow: Down 27">
            <a:extLst>
              <a:ext uri="{FF2B5EF4-FFF2-40B4-BE49-F238E27FC236}">
                <a16:creationId xmlns:a16="http://schemas.microsoft.com/office/drawing/2014/main" id="{02980E60-8A49-DB6F-E1B0-1139B56599D4}"/>
              </a:ext>
            </a:extLst>
          </p:cNvPr>
          <p:cNvSpPr/>
          <p:nvPr/>
        </p:nvSpPr>
        <p:spPr>
          <a:xfrm rot="16200000">
            <a:off x="8010794" y="311407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29" name="Arrow: Down 28">
            <a:extLst>
              <a:ext uri="{FF2B5EF4-FFF2-40B4-BE49-F238E27FC236}">
                <a16:creationId xmlns:a16="http://schemas.microsoft.com/office/drawing/2014/main" id="{46A8C1EF-F8A3-4A19-0E6A-6DA669707BD2}"/>
              </a:ext>
            </a:extLst>
          </p:cNvPr>
          <p:cNvSpPr/>
          <p:nvPr/>
        </p:nvSpPr>
        <p:spPr>
          <a:xfrm rot="16200000">
            <a:off x="4035299" y="4314633"/>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30" name="Arrow: Down 29">
            <a:extLst>
              <a:ext uri="{FF2B5EF4-FFF2-40B4-BE49-F238E27FC236}">
                <a16:creationId xmlns:a16="http://schemas.microsoft.com/office/drawing/2014/main" id="{604268AE-92D6-B4E4-564E-A908D13C12BD}"/>
              </a:ext>
            </a:extLst>
          </p:cNvPr>
          <p:cNvSpPr/>
          <p:nvPr/>
        </p:nvSpPr>
        <p:spPr>
          <a:xfrm rot="16200000">
            <a:off x="8010794" y="4314632"/>
            <a:ext cx="276225" cy="339725"/>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Tree>
    <p:extLst>
      <p:ext uri="{BB962C8B-B14F-4D97-AF65-F5344CB8AC3E}">
        <p14:creationId xmlns:p14="http://schemas.microsoft.com/office/powerpoint/2010/main" val="225788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1099</TotalTime>
  <Words>558</Words>
  <Application>Microsoft Macintosh PowerPoint</Application>
  <PresentationFormat>Widescreen</PresentationFormat>
  <Paragraphs>41</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35</cp:revision>
  <dcterms:created xsi:type="dcterms:W3CDTF">2022-05-22T18:55:25Z</dcterms:created>
  <dcterms:modified xsi:type="dcterms:W3CDTF">2024-07-08T02:43:00Z</dcterms:modified>
</cp:coreProperties>
</file>