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7E2D3"/>
    <a:srgbClr val="FF9002"/>
    <a:srgbClr val="FFC1ED"/>
    <a:srgbClr val="F7D944"/>
    <a:srgbClr val="8499A0"/>
    <a:srgbClr val="54708B"/>
    <a:srgbClr val="1E4266"/>
    <a:srgbClr val="D6F1FB"/>
    <a:srgbClr val="FFD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9" autoAdjust="0"/>
    <p:restoredTop sz="96058"/>
  </p:normalViewPr>
  <p:slideViewPr>
    <p:cSldViewPr snapToGrid="0" snapToObjects="1">
      <p:cViewPr varScale="1">
        <p:scale>
          <a:sx n="128" d="100"/>
          <a:sy n="128" d="100"/>
        </p:scale>
        <p:origin x="36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4-Prong+Fishbone+Diagram-powerpoint-12009&amp;lpa=PowerPoint+4-Prong+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4-Prong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5155642"/>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template is ideal for planning sessions and business development meetings where a clear outline of key strategies is crucial. Executives and managers can communicate various strategic components to their teams, encouraging continuous quality improvement by focusing on actionable insights.</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The streamlined, four-pronged approach to strategy analysis helps highlight key information while ensuring that the content is succinct. Brief descriptions allow presenters to convey a concise yet comprehensive overview of each strategic element. This clarity facilitates productive discussions on how different factors can influence the overall success of business initiatives. </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5628"/>
            <a:ext cx="6814487" cy="383580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3997088" y="348852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4912889" y="1202640"/>
            <a:ext cx="731520" cy="21945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8781828" y="3539582"/>
            <a:ext cx="806070" cy="241821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9771950" y="813027"/>
            <a:ext cx="835416" cy="2506249"/>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57139"/>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302130" y="594799"/>
            <a:ext cx="3773267" cy="640080"/>
          </a:xfrm>
          <a:prstGeom prst="roundRect">
            <a:avLst>
              <a:gd name="adj" fmla="val 10920"/>
            </a:avLst>
          </a:prstGeom>
          <a:solidFill>
            <a:srgbClr val="87E2D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1422400" y="722462"/>
            <a:ext cx="3599992"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1147" y="5641431"/>
            <a:ext cx="3773267" cy="640080"/>
          </a:xfrm>
          <a:prstGeom prst="roundRect">
            <a:avLst>
              <a:gd name="adj" fmla="val 10920"/>
            </a:avLst>
          </a:prstGeom>
          <a:solidFill>
            <a:srgbClr val="F7D9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71417" y="5799457"/>
            <a:ext cx="3599992"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6312073" y="264821"/>
            <a:ext cx="3773267" cy="640080"/>
          </a:xfrm>
          <a:prstGeom prst="roundRect">
            <a:avLst>
              <a:gd name="adj" fmla="val 10920"/>
            </a:avLst>
          </a:prstGeom>
          <a:solidFill>
            <a:srgbClr val="FF90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6432343" y="392484"/>
            <a:ext cx="3599992"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5361090" y="5977106"/>
            <a:ext cx="3773267" cy="640080"/>
          </a:xfrm>
          <a:prstGeom prst="roundRect">
            <a:avLst>
              <a:gd name="adj" fmla="val 10920"/>
            </a:avLst>
          </a:prstGeom>
          <a:solidFill>
            <a:srgbClr val="FFC1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5481360" y="6135132"/>
            <a:ext cx="3599992" cy="338554"/>
          </a:xfrm>
          <a:prstGeom prst="rect">
            <a:avLst/>
          </a:prstGeom>
          <a:noFill/>
        </p:spPr>
        <p:txBody>
          <a:bodyPr wrap="square" lIns="0" tIns="0" rIns="0" bIns="0" rtlCol="0" anchor="ctr" anchorCtr="0">
            <a:spAutoFit/>
          </a:bodyPr>
          <a:lstStyle/>
          <a:p>
            <a:r>
              <a:rPr lang="en-US" sz="2200" dirty="0">
                <a:latin typeface="Century Gothic" panose="020B0502020202020204" pitchFamily="34" charset="0"/>
              </a:rPr>
              <a:t>Text</a:t>
            </a:r>
          </a:p>
        </p:txBody>
      </p:sp>
      <p:sp>
        <p:nvSpPr>
          <p:cNvPr id="5" name="Oval 4">
            <a:extLst>
              <a:ext uri="{FF2B5EF4-FFF2-40B4-BE49-F238E27FC236}">
                <a16:creationId xmlns:a16="http://schemas.microsoft.com/office/drawing/2014/main" id="{AD19F37D-9E4A-5473-08A0-77872558A9A9}"/>
              </a:ext>
            </a:extLst>
          </p:cNvPr>
          <p:cNvSpPr/>
          <p:nvPr/>
        </p:nvSpPr>
        <p:spPr>
          <a:xfrm>
            <a:off x="4521923" y="3176920"/>
            <a:ext cx="440560" cy="440560"/>
          </a:xfrm>
          <a:prstGeom prst="ellipse">
            <a:avLst/>
          </a:prstGeom>
          <a:solidFill>
            <a:srgbClr val="F7D944"/>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7C1BB4C-7DBD-36C3-9FB6-0D4CDB0D7BA1}"/>
              </a:ext>
            </a:extLst>
          </p:cNvPr>
          <p:cNvSpPr/>
          <p:nvPr/>
        </p:nvSpPr>
        <p:spPr>
          <a:xfrm>
            <a:off x="5424946" y="3176267"/>
            <a:ext cx="440560" cy="440560"/>
          </a:xfrm>
          <a:prstGeom prst="ellipse">
            <a:avLst/>
          </a:prstGeom>
          <a:solidFill>
            <a:srgbClr val="87E2D3"/>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77A2899-E34F-5DF6-5A05-85E9DC82F010}"/>
              </a:ext>
            </a:extLst>
          </p:cNvPr>
          <p:cNvSpPr/>
          <p:nvPr/>
        </p:nvSpPr>
        <p:spPr>
          <a:xfrm>
            <a:off x="9402799" y="3176267"/>
            <a:ext cx="440560" cy="440560"/>
          </a:xfrm>
          <a:prstGeom prst="ellipse">
            <a:avLst/>
          </a:prstGeom>
          <a:solidFill>
            <a:srgbClr val="FFC1ED"/>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77C8A5F-E257-55FD-CDD5-967BE3E417DF}"/>
              </a:ext>
            </a:extLst>
          </p:cNvPr>
          <p:cNvSpPr/>
          <p:nvPr/>
        </p:nvSpPr>
        <p:spPr>
          <a:xfrm>
            <a:off x="10345642" y="3175614"/>
            <a:ext cx="440560" cy="440560"/>
          </a:xfrm>
          <a:prstGeom prst="ellipse">
            <a:avLst/>
          </a:prstGeom>
          <a:solidFill>
            <a:srgbClr val="FF900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9A6FA92-504A-0827-C82E-9B60E33DC4D2}"/>
              </a:ext>
            </a:extLst>
          </p:cNvPr>
          <p:cNvSpPr txBox="1"/>
          <p:nvPr/>
        </p:nvSpPr>
        <p:spPr>
          <a:xfrm>
            <a:off x="1258730" y="1323309"/>
            <a:ext cx="3839029" cy="1308050"/>
          </a:xfrm>
          <a:prstGeom prst="rect">
            <a:avLst/>
          </a:prstGeom>
          <a:noFill/>
        </p:spPr>
        <p:txBody>
          <a:bodyPr wrap="square" rtlCol="0">
            <a:spAutoFit/>
          </a:bodyPr>
          <a:lstStyle/>
          <a:p>
            <a:pPr marL="285750" indent="-285750">
              <a:spcAft>
                <a:spcPts val="600"/>
              </a:spcAft>
              <a:buClr>
                <a:srgbClr val="87E2D3"/>
              </a:buClr>
              <a:buFont typeface="Arial" panose="020B0604020202020204" pitchFamily="34" charset="0"/>
              <a:buChar char="•"/>
            </a:pPr>
            <a:r>
              <a:rPr lang="en-US" sz="1600" dirty="0">
                <a:latin typeface="Century Gothic" panose="020B0502020202020204" pitchFamily="34" charset="0"/>
              </a:rPr>
              <a:t>Bullet One</a:t>
            </a:r>
          </a:p>
          <a:p>
            <a:pPr marL="285750" indent="-285750">
              <a:spcAft>
                <a:spcPts val="600"/>
              </a:spcAft>
              <a:buClr>
                <a:srgbClr val="87E2D3"/>
              </a:buClr>
              <a:buFont typeface="Arial" panose="020B0604020202020204" pitchFamily="34" charset="0"/>
              <a:buChar char="•"/>
            </a:pPr>
            <a:r>
              <a:rPr lang="en-US" sz="1600" dirty="0">
                <a:latin typeface="Century Gothic" panose="020B0502020202020204" pitchFamily="34" charset="0"/>
              </a:rPr>
              <a:t>Bullet Two</a:t>
            </a:r>
          </a:p>
          <a:p>
            <a:pPr marL="285750" indent="-285750">
              <a:spcAft>
                <a:spcPts val="600"/>
              </a:spcAft>
              <a:buClr>
                <a:srgbClr val="87E2D3"/>
              </a:buClr>
              <a:buFont typeface="Arial" panose="020B0604020202020204" pitchFamily="34" charset="0"/>
              <a:buChar char="•"/>
            </a:pPr>
            <a:r>
              <a:rPr lang="en-US" sz="1600" dirty="0">
                <a:latin typeface="Century Gothic" panose="020B0502020202020204" pitchFamily="34" charset="0"/>
              </a:rPr>
              <a:t>Bullet Three</a:t>
            </a:r>
          </a:p>
          <a:p>
            <a:pPr marL="285750" indent="-285750">
              <a:spcAft>
                <a:spcPts val="600"/>
              </a:spcAft>
              <a:buClr>
                <a:srgbClr val="87E2D3"/>
              </a:buClr>
              <a:buFont typeface="Arial" panose="020B0604020202020204" pitchFamily="34" charset="0"/>
              <a:buChar char="•"/>
            </a:pPr>
            <a:r>
              <a:rPr lang="en-US" sz="1600" dirty="0">
                <a:latin typeface="Century Gothic" panose="020B0502020202020204" pitchFamily="34" charset="0"/>
              </a:rPr>
              <a:t>Bullet Four</a:t>
            </a:r>
          </a:p>
        </p:txBody>
      </p:sp>
      <p:sp>
        <p:nvSpPr>
          <p:cNvPr id="14" name="TextBox 13">
            <a:extLst>
              <a:ext uri="{FF2B5EF4-FFF2-40B4-BE49-F238E27FC236}">
                <a16:creationId xmlns:a16="http://schemas.microsoft.com/office/drawing/2014/main" id="{825785B5-D971-B378-7051-09FA187C96D5}"/>
              </a:ext>
            </a:extLst>
          </p:cNvPr>
          <p:cNvSpPr txBox="1"/>
          <p:nvPr/>
        </p:nvSpPr>
        <p:spPr>
          <a:xfrm>
            <a:off x="6229903" y="1032564"/>
            <a:ext cx="3839029" cy="1308050"/>
          </a:xfrm>
          <a:prstGeom prst="rect">
            <a:avLst/>
          </a:prstGeom>
          <a:noFill/>
        </p:spPr>
        <p:txBody>
          <a:bodyPr wrap="square" rtlCol="0">
            <a:spAutoFit/>
          </a:bodyPr>
          <a:lstStyle/>
          <a:p>
            <a:pPr marL="285750" indent="-285750">
              <a:spcAft>
                <a:spcPts val="600"/>
              </a:spcAft>
              <a:buClr>
                <a:srgbClr val="FF9002"/>
              </a:buClr>
              <a:buFont typeface="Arial" panose="020B0604020202020204" pitchFamily="34" charset="0"/>
              <a:buChar char="•"/>
            </a:pPr>
            <a:r>
              <a:rPr lang="en-US" sz="1600" dirty="0">
                <a:latin typeface="Century Gothic" panose="020B0502020202020204" pitchFamily="34" charset="0"/>
              </a:rPr>
              <a:t>Bullet One</a:t>
            </a:r>
          </a:p>
          <a:p>
            <a:pPr marL="285750" indent="-285750">
              <a:spcAft>
                <a:spcPts val="600"/>
              </a:spcAft>
              <a:buClr>
                <a:srgbClr val="FF9002"/>
              </a:buClr>
              <a:buFont typeface="Arial" panose="020B0604020202020204" pitchFamily="34" charset="0"/>
              <a:buChar char="•"/>
            </a:pPr>
            <a:r>
              <a:rPr lang="en-US" sz="1600" dirty="0">
                <a:latin typeface="Century Gothic" panose="020B0502020202020204" pitchFamily="34" charset="0"/>
              </a:rPr>
              <a:t>Bullet Two</a:t>
            </a:r>
          </a:p>
          <a:p>
            <a:pPr marL="285750" indent="-285750">
              <a:spcAft>
                <a:spcPts val="600"/>
              </a:spcAft>
              <a:buClr>
                <a:srgbClr val="FF9002"/>
              </a:buClr>
              <a:buFont typeface="Arial" panose="020B0604020202020204" pitchFamily="34" charset="0"/>
              <a:buChar char="•"/>
            </a:pPr>
            <a:r>
              <a:rPr lang="en-US" sz="1600" dirty="0">
                <a:latin typeface="Century Gothic" panose="020B0502020202020204" pitchFamily="34" charset="0"/>
              </a:rPr>
              <a:t>Bullet Three</a:t>
            </a:r>
          </a:p>
          <a:p>
            <a:pPr marL="285750" indent="-285750">
              <a:spcAft>
                <a:spcPts val="600"/>
              </a:spcAft>
              <a:buClr>
                <a:srgbClr val="FF9002"/>
              </a:buClr>
              <a:buFont typeface="Arial" panose="020B0604020202020204" pitchFamily="34" charset="0"/>
              <a:buChar char="•"/>
            </a:pPr>
            <a:r>
              <a:rPr lang="en-US" sz="1600" dirty="0">
                <a:latin typeface="Century Gothic" panose="020B0502020202020204" pitchFamily="34" charset="0"/>
              </a:rPr>
              <a:t>Bullet Four</a:t>
            </a:r>
          </a:p>
        </p:txBody>
      </p:sp>
      <p:sp>
        <p:nvSpPr>
          <p:cNvPr id="15" name="TextBox 14">
            <a:extLst>
              <a:ext uri="{FF2B5EF4-FFF2-40B4-BE49-F238E27FC236}">
                <a16:creationId xmlns:a16="http://schemas.microsoft.com/office/drawing/2014/main" id="{E860764B-DD5C-3BB5-9C70-1C547AEB2CFC}"/>
              </a:ext>
            </a:extLst>
          </p:cNvPr>
          <p:cNvSpPr txBox="1"/>
          <p:nvPr/>
        </p:nvSpPr>
        <p:spPr>
          <a:xfrm>
            <a:off x="810500" y="3729655"/>
            <a:ext cx="3839029" cy="1308050"/>
          </a:xfrm>
          <a:prstGeom prst="rect">
            <a:avLst/>
          </a:prstGeom>
          <a:noFill/>
        </p:spPr>
        <p:txBody>
          <a:bodyPr wrap="square" rtlCol="0">
            <a:spAutoFit/>
          </a:bodyPr>
          <a:lstStyle/>
          <a:p>
            <a:pPr marL="285750" indent="-285750">
              <a:spcAft>
                <a:spcPts val="600"/>
              </a:spcAft>
              <a:buClr>
                <a:srgbClr val="E5A90B"/>
              </a:buClr>
              <a:buFont typeface="Arial" panose="020B0604020202020204" pitchFamily="34" charset="0"/>
              <a:buChar char="•"/>
            </a:pPr>
            <a:r>
              <a:rPr lang="en-US" sz="1600" dirty="0">
                <a:latin typeface="Century Gothic" panose="020B0502020202020204" pitchFamily="34" charset="0"/>
              </a:rPr>
              <a:t>Bullet One</a:t>
            </a:r>
          </a:p>
          <a:p>
            <a:pPr marL="285750" indent="-285750">
              <a:spcAft>
                <a:spcPts val="600"/>
              </a:spcAft>
              <a:buClr>
                <a:srgbClr val="E5A90B"/>
              </a:buClr>
              <a:buFont typeface="Arial" panose="020B0604020202020204" pitchFamily="34" charset="0"/>
              <a:buChar char="•"/>
            </a:pPr>
            <a:r>
              <a:rPr lang="en-US" sz="1600" dirty="0">
                <a:latin typeface="Century Gothic" panose="020B0502020202020204" pitchFamily="34" charset="0"/>
              </a:rPr>
              <a:t>Bullet Two</a:t>
            </a:r>
          </a:p>
          <a:p>
            <a:pPr marL="285750" indent="-285750">
              <a:spcAft>
                <a:spcPts val="600"/>
              </a:spcAft>
              <a:buClr>
                <a:srgbClr val="E5A90B"/>
              </a:buClr>
              <a:buFont typeface="Arial" panose="020B0604020202020204" pitchFamily="34" charset="0"/>
              <a:buChar char="•"/>
            </a:pPr>
            <a:r>
              <a:rPr lang="en-US" sz="1600" dirty="0">
                <a:latin typeface="Century Gothic" panose="020B0502020202020204" pitchFamily="34" charset="0"/>
              </a:rPr>
              <a:t>Bullet Three</a:t>
            </a:r>
          </a:p>
          <a:p>
            <a:pPr marL="285750" indent="-285750">
              <a:spcAft>
                <a:spcPts val="600"/>
              </a:spcAft>
              <a:buClr>
                <a:srgbClr val="E5A90B"/>
              </a:buClr>
              <a:buFont typeface="Arial" panose="020B0604020202020204" pitchFamily="34" charset="0"/>
              <a:buChar char="•"/>
            </a:pPr>
            <a:r>
              <a:rPr lang="en-US" sz="1600" dirty="0">
                <a:latin typeface="Century Gothic" panose="020B0502020202020204" pitchFamily="34" charset="0"/>
              </a:rPr>
              <a:t>Bullet Four</a:t>
            </a:r>
          </a:p>
        </p:txBody>
      </p:sp>
      <p:sp>
        <p:nvSpPr>
          <p:cNvPr id="16" name="TextBox 15">
            <a:extLst>
              <a:ext uri="{FF2B5EF4-FFF2-40B4-BE49-F238E27FC236}">
                <a16:creationId xmlns:a16="http://schemas.microsoft.com/office/drawing/2014/main" id="{C031FED8-6A63-8EFC-8E55-25D2CFE3175C}"/>
              </a:ext>
            </a:extLst>
          </p:cNvPr>
          <p:cNvSpPr txBox="1"/>
          <p:nvPr/>
        </p:nvSpPr>
        <p:spPr>
          <a:xfrm>
            <a:off x="5278649" y="3797608"/>
            <a:ext cx="3839029" cy="1954381"/>
          </a:xfrm>
          <a:prstGeom prst="rect">
            <a:avLst/>
          </a:prstGeom>
          <a:noFill/>
        </p:spPr>
        <p:txBody>
          <a:bodyPr wrap="square" rtlCol="0">
            <a:spAutoFit/>
          </a:bodyPr>
          <a:lstStyle/>
          <a:p>
            <a:pPr marL="285750" indent="-285750">
              <a:spcAft>
                <a:spcPts val="600"/>
              </a:spcAft>
              <a:buClr>
                <a:srgbClr val="FF8DCB"/>
              </a:buClr>
              <a:buFont typeface="Arial" panose="020B0604020202020204" pitchFamily="34" charset="0"/>
              <a:buChar char="•"/>
            </a:pPr>
            <a:r>
              <a:rPr lang="en-US" sz="1600" dirty="0">
                <a:latin typeface="Century Gothic" panose="020B0502020202020204" pitchFamily="34" charset="0"/>
              </a:rPr>
              <a:t>Bullet One</a:t>
            </a:r>
          </a:p>
          <a:p>
            <a:pPr marL="285750" indent="-285750">
              <a:spcAft>
                <a:spcPts val="600"/>
              </a:spcAft>
              <a:buClr>
                <a:srgbClr val="FF8DCB"/>
              </a:buClr>
              <a:buFont typeface="Arial" panose="020B0604020202020204" pitchFamily="34" charset="0"/>
              <a:buChar char="•"/>
            </a:pPr>
            <a:r>
              <a:rPr lang="en-US" sz="1600" dirty="0">
                <a:latin typeface="Century Gothic" panose="020B0502020202020204" pitchFamily="34" charset="0"/>
              </a:rPr>
              <a:t>Bullet Two</a:t>
            </a:r>
          </a:p>
          <a:p>
            <a:pPr marL="285750" indent="-285750">
              <a:spcAft>
                <a:spcPts val="600"/>
              </a:spcAft>
              <a:buClr>
                <a:srgbClr val="FF8DCB"/>
              </a:buClr>
              <a:buFont typeface="Arial" panose="020B0604020202020204" pitchFamily="34" charset="0"/>
              <a:buChar char="•"/>
            </a:pPr>
            <a:r>
              <a:rPr lang="en-US" sz="1600" dirty="0">
                <a:latin typeface="Century Gothic" panose="020B0502020202020204" pitchFamily="34" charset="0"/>
              </a:rPr>
              <a:t>Bullet Three</a:t>
            </a:r>
          </a:p>
          <a:p>
            <a:pPr marL="285750" indent="-285750">
              <a:spcAft>
                <a:spcPts val="600"/>
              </a:spcAft>
              <a:buClr>
                <a:srgbClr val="FF8DCB"/>
              </a:buClr>
              <a:buFont typeface="Arial" panose="020B0604020202020204" pitchFamily="34" charset="0"/>
              <a:buChar char="•"/>
            </a:pPr>
            <a:r>
              <a:rPr lang="en-US" sz="1600" dirty="0">
                <a:latin typeface="Century Gothic" panose="020B0502020202020204" pitchFamily="34" charset="0"/>
              </a:rPr>
              <a:t>Bullet Four</a:t>
            </a:r>
          </a:p>
          <a:p>
            <a:pPr marL="285750" indent="-285750">
              <a:spcAft>
                <a:spcPts val="600"/>
              </a:spcAft>
              <a:buClr>
                <a:srgbClr val="FF8DCB"/>
              </a:buClr>
              <a:buFont typeface="Arial" panose="020B0604020202020204" pitchFamily="34" charset="0"/>
              <a:buChar char="•"/>
            </a:pPr>
            <a:r>
              <a:rPr lang="en-US" sz="1600" dirty="0">
                <a:latin typeface="Century Gothic" panose="020B0502020202020204" pitchFamily="34" charset="0"/>
              </a:rPr>
              <a:t>Bullet Five</a:t>
            </a:r>
          </a:p>
          <a:p>
            <a:pPr marL="285750" indent="-285750">
              <a:spcAft>
                <a:spcPts val="600"/>
              </a:spcAft>
              <a:buClr>
                <a:srgbClr val="FF8DCB"/>
              </a:buClr>
              <a:buFont typeface="Arial" panose="020B0604020202020204" pitchFamily="34" charset="0"/>
              <a:buChar char="•"/>
            </a:pPr>
            <a:r>
              <a:rPr lang="en-US" sz="1600" dirty="0">
                <a:latin typeface="Century Gothic" panose="020B0502020202020204" pitchFamily="34" charset="0"/>
              </a:rPr>
              <a:t>Bullet Six</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12589</TotalTime>
  <Words>251</Words>
  <Application>Microsoft Macintosh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190</cp:revision>
  <cp:lastPrinted>2024-02-20T23:48:17Z</cp:lastPrinted>
  <dcterms:created xsi:type="dcterms:W3CDTF">2021-07-07T23:54:57Z</dcterms:created>
  <dcterms:modified xsi:type="dcterms:W3CDTF">2024-04-21T23:19:59Z</dcterms:modified>
</cp:coreProperties>
</file>