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72293-A881-4872-8474-9DF4C5153D7E}" v="36" dt="2024-02-04T23:43:20.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11960&amp;utm_source=template-powerpoint&amp;utm_medium=content&amp;utm_campaign=Customer+Journey+Case+Study-powerpoint-11960&amp;lpa=Customer+Journey+Case+Study+powerpoint+119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 paper planes and their trails">
            <a:extLst>
              <a:ext uri="{FF2B5EF4-FFF2-40B4-BE49-F238E27FC236}">
                <a16:creationId xmlns:a16="http://schemas.microsoft.com/office/drawing/2014/main" id="{9F0CC501-1FE7-8671-D3E5-CDD49658F8FB}"/>
              </a:ext>
            </a:extLst>
          </p:cNvPr>
          <p:cNvPicPr>
            <a:picLocks noChangeAspect="1"/>
          </p:cNvPicPr>
          <p:nvPr/>
        </p:nvPicPr>
        <p:blipFill rotWithShape="1">
          <a:blip r:embed="rId2">
            <a:duotone>
              <a:schemeClr val="accent6">
                <a:shade val="45000"/>
                <a:satMod val="135000"/>
              </a:schemeClr>
              <a:prstClr val="white"/>
            </a:duotone>
            <a:alphaModFix amt="20000"/>
            <a:extLst>
              <a:ext uri="{BEBA8EAE-BF5A-486C-A8C5-ECC9F3942E4B}">
                <a14:imgProps xmlns:a14="http://schemas.microsoft.com/office/drawing/2010/main">
                  <a14:imgLayer r:embed="rId3">
                    <a14:imgEffect>
                      <a14:saturation sat="0"/>
                    </a14:imgEffect>
                  </a14:imgLayer>
                </a14:imgProps>
              </a:ext>
            </a:extLst>
          </a:blip>
          <a:srcRect l="1277" t="8505" r="1083" b="9111"/>
          <a:stretch/>
        </p:blipFill>
        <p:spPr>
          <a:xfrm>
            <a:off x="0" y="0"/>
            <a:ext cx="12192000" cy="6858000"/>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4754" y="283456"/>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CUSTOMER JOURNEY CASE STUDY TEMPLATE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773527" y="1510301"/>
            <a:ext cx="6167878" cy="769441"/>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 CASE STUDY NAME ]</a:t>
            </a:r>
            <a:endParaRPr lang="en-US"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6030646" y="5626894"/>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2" name="Picture 1" descr="Three paper planes and their trails">
            <a:extLst>
              <a:ext uri="{FF2B5EF4-FFF2-40B4-BE49-F238E27FC236}">
                <a16:creationId xmlns:a16="http://schemas.microsoft.com/office/drawing/2014/main" id="{093B39AA-CE6E-FE00-641F-740DDE4A82C0}"/>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31781"/>
          <a:stretch/>
        </p:blipFill>
        <p:spPr>
          <a:xfrm>
            <a:off x="0" y="1510301"/>
            <a:ext cx="5472237" cy="534769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374012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CASE STUDY</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3740126" y="311063"/>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6" name="Table 5">
            <a:extLst>
              <a:ext uri="{FF2B5EF4-FFF2-40B4-BE49-F238E27FC236}">
                <a16:creationId xmlns:a16="http://schemas.microsoft.com/office/drawing/2014/main" id="{281FDFE3-A3A6-008B-ED99-71A187F700D8}"/>
              </a:ext>
            </a:extLst>
          </p:cNvPr>
          <p:cNvGraphicFramePr>
            <a:graphicFrameLocks noGrp="1"/>
          </p:cNvGraphicFramePr>
          <p:nvPr>
            <p:extLst>
              <p:ext uri="{D42A27DB-BD31-4B8C-83A1-F6EECF244321}">
                <p14:modId xmlns:p14="http://schemas.microsoft.com/office/powerpoint/2010/main" val="244382435"/>
              </p:ext>
            </p:extLst>
          </p:nvPr>
        </p:nvGraphicFramePr>
        <p:xfrm>
          <a:off x="120639" y="942005"/>
          <a:ext cx="11960520" cy="5804984"/>
        </p:xfrm>
        <a:graphic>
          <a:graphicData uri="http://schemas.openxmlformats.org/drawingml/2006/table">
            <a:tbl>
              <a:tblPr firstRow="1" bandRow="1">
                <a:tableStyleId>{5C22544A-7EE6-4342-B048-85BDC9FD1C3A}</a:tableStyleId>
              </a:tblPr>
              <a:tblGrid>
                <a:gridCol w="1495065">
                  <a:extLst>
                    <a:ext uri="{9D8B030D-6E8A-4147-A177-3AD203B41FA5}">
                      <a16:colId xmlns:a16="http://schemas.microsoft.com/office/drawing/2014/main" val="2500885539"/>
                    </a:ext>
                  </a:extLst>
                </a:gridCol>
                <a:gridCol w="1495065">
                  <a:extLst>
                    <a:ext uri="{9D8B030D-6E8A-4147-A177-3AD203B41FA5}">
                      <a16:colId xmlns:a16="http://schemas.microsoft.com/office/drawing/2014/main" val="491520955"/>
                    </a:ext>
                  </a:extLst>
                </a:gridCol>
                <a:gridCol w="1495065">
                  <a:extLst>
                    <a:ext uri="{9D8B030D-6E8A-4147-A177-3AD203B41FA5}">
                      <a16:colId xmlns:a16="http://schemas.microsoft.com/office/drawing/2014/main" val="2184264100"/>
                    </a:ext>
                  </a:extLst>
                </a:gridCol>
                <a:gridCol w="1495065">
                  <a:extLst>
                    <a:ext uri="{9D8B030D-6E8A-4147-A177-3AD203B41FA5}">
                      <a16:colId xmlns:a16="http://schemas.microsoft.com/office/drawing/2014/main" val="2740870891"/>
                    </a:ext>
                  </a:extLst>
                </a:gridCol>
                <a:gridCol w="1495065">
                  <a:extLst>
                    <a:ext uri="{9D8B030D-6E8A-4147-A177-3AD203B41FA5}">
                      <a16:colId xmlns:a16="http://schemas.microsoft.com/office/drawing/2014/main" val="2753272730"/>
                    </a:ext>
                  </a:extLst>
                </a:gridCol>
                <a:gridCol w="1495065">
                  <a:extLst>
                    <a:ext uri="{9D8B030D-6E8A-4147-A177-3AD203B41FA5}">
                      <a16:colId xmlns:a16="http://schemas.microsoft.com/office/drawing/2014/main" val="1071932545"/>
                    </a:ext>
                  </a:extLst>
                </a:gridCol>
                <a:gridCol w="1495065">
                  <a:extLst>
                    <a:ext uri="{9D8B030D-6E8A-4147-A177-3AD203B41FA5}">
                      <a16:colId xmlns:a16="http://schemas.microsoft.com/office/drawing/2014/main" val="607449813"/>
                    </a:ext>
                  </a:extLst>
                </a:gridCol>
                <a:gridCol w="1495065">
                  <a:extLst>
                    <a:ext uri="{9D8B030D-6E8A-4147-A177-3AD203B41FA5}">
                      <a16:colId xmlns:a16="http://schemas.microsoft.com/office/drawing/2014/main" val="4069597360"/>
                    </a:ext>
                  </a:extLst>
                </a:gridCol>
              </a:tblGrid>
              <a:tr h="1451246">
                <a:tc>
                  <a:txBody>
                    <a:bodyPr/>
                    <a:lstStyle/>
                    <a:p>
                      <a:endParaRPr lang="en-US" dirty="0"/>
                    </a:p>
                  </a:txBody>
                  <a:tcPr>
                    <a:noFill/>
                  </a:tcPr>
                </a:tc>
                <a:tc>
                  <a:txBody>
                    <a:bodyPr/>
                    <a:lstStyle/>
                    <a:p>
                      <a:pPr algn="ctr"/>
                      <a:r>
                        <a:rPr lang="en-US" sz="1400" dirty="0">
                          <a:solidFill>
                            <a:schemeClr val="accent6"/>
                          </a:solidFill>
                          <a:latin typeface="Century Gothic" panose="020B0502020202020204" pitchFamily="34" charset="0"/>
                        </a:rPr>
                        <a:t>AWARENESS</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INTEREST</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DESIRE</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PURCHASE</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LOYALTY</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CONSUMING</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SHARING</a:t>
                      </a:r>
                    </a:p>
                  </a:txBody>
                  <a:tcPr anchor="ctr">
                    <a:solidFill>
                      <a:schemeClr val="accent6">
                        <a:lumMod val="20000"/>
                        <a:lumOff val="80000"/>
                      </a:schemeClr>
                    </a:solidFill>
                  </a:tcPr>
                </a:tc>
                <a:extLst>
                  <a:ext uri="{0D108BD9-81ED-4DB2-BD59-A6C34878D82A}">
                    <a16:rowId xmlns:a16="http://schemas.microsoft.com/office/drawing/2014/main" val="1853093616"/>
                  </a:ext>
                </a:extLst>
              </a:tr>
              <a:tr h="1451246">
                <a:tc>
                  <a:txBody>
                    <a:bodyPr/>
                    <a:lstStyle/>
                    <a:p>
                      <a:pPr algn="ctr"/>
                      <a:r>
                        <a:rPr lang="en-US" sz="1400" dirty="0">
                          <a:solidFill>
                            <a:schemeClr val="accent2"/>
                          </a:solidFill>
                          <a:latin typeface="Century Gothic" panose="020B0502020202020204" pitchFamily="34" charset="0"/>
                        </a:rPr>
                        <a:t>DOING</a:t>
                      </a:r>
                    </a:p>
                  </a:txBody>
                  <a:tcPr anchor="ctr">
                    <a:solidFill>
                      <a:schemeClr val="accent2">
                        <a:lumMod val="20000"/>
                        <a:lumOff val="80000"/>
                      </a:schemeClr>
                    </a:solidFill>
                  </a:tcPr>
                </a:tc>
                <a:tc>
                  <a:txBody>
                    <a:bodyPr/>
                    <a:lstStyle/>
                    <a:p>
                      <a:r>
                        <a:rPr lang="en-US" sz="900" b="1" dirty="0">
                          <a:latin typeface="Century Gothic" panose="020B0502020202020204" pitchFamily="34" charset="0"/>
                        </a:rPr>
                        <a:t>Describe</a:t>
                      </a:r>
                      <a:r>
                        <a:rPr lang="en-US" sz="900" dirty="0">
                          <a:latin typeface="Century Gothic" panose="020B0502020202020204" pitchFamily="34" charset="0"/>
                        </a:rPr>
                        <a:t> what actions the customer takes when they first become aware of your product/service.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Detail</a:t>
                      </a:r>
                      <a:r>
                        <a:rPr lang="en-US" sz="900" dirty="0">
                          <a:latin typeface="Century Gothic" panose="020B0502020202020204" pitchFamily="34" charset="0"/>
                        </a:rPr>
                        <a:t> the customer's actions as they start showing interest in your product/service.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Explain</a:t>
                      </a:r>
                      <a:r>
                        <a:rPr lang="en-US" sz="900" dirty="0">
                          <a:latin typeface="Century Gothic" panose="020B0502020202020204" pitchFamily="34" charset="0"/>
                        </a:rPr>
                        <a:t> the steps the customer takes when their interest evolves into a desire for your product/service.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Describe</a:t>
                      </a:r>
                      <a:r>
                        <a:rPr lang="en-US" sz="900" dirty="0">
                          <a:latin typeface="Century Gothic" panose="020B0502020202020204" pitchFamily="34" charset="0"/>
                        </a:rPr>
                        <a:t> the customer's actions during the purchase process.</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Explain</a:t>
                      </a:r>
                      <a:r>
                        <a:rPr lang="en-US" sz="900" dirty="0">
                          <a:latin typeface="Century Gothic" panose="020B0502020202020204" pitchFamily="34" charset="0"/>
                        </a:rPr>
                        <a:t> how the customer shows loyalty to your brand or product.</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Detail</a:t>
                      </a:r>
                      <a:r>
                        <a:rPr lang="en-US" sz="900" dirty="0">
                          <a:latin typeface="Century Gothic" panose="020B0502020202020204" pitchFamily="34" charset="0"/>
                        </a:rPr>
                        <a:t> the customer's behavior when using your product/service.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Explain</a:t>
                      </a:r>
                      <a:r>
                        <a:rPr lang="en-US" sz="900" dirty="0">
                          <a:latin typeface="Century Gothic" panose="020B0502020202020204" pitchFamily="34" charset="0"/>
                        </a:rPr>
                        <a:t> how and when the customer shares their experience with others.</a:t>
                      </a:r>
                    </a:p>
                  </a:txBody>
                  <a:tcPr anchor="ctr">
                    <a:solidFill>
                      <a:schemeClr val="accent5">
                        <a:lumMod val="20000"/>
                        <a:lumOff val="80000"/>
                      </a:schemeClr>
                    </a:solidFill>
                  </a:tcPr>
                </a:tc>
                <a:extLst>
                  <a:ext uri="{0D108BD9-81ED-4DB2-BD59-A6C34878D82A}">
                    <a16:rowId xmlns:a16="http://schemas.microsoft.com/office/drawing/2014/main" val="2023016222"/>
                  </a:ext>
                </a:extLst>
              </a:tr>
              <a:tr h="1451246">
                <a:tc>
                  <a:txBody>
                    <a:bodyPr/>
                    <a:lstStyle/>
                    <a:p>
                      <a:pPr algn="ctr"/>
                      <a:r>
                        <a:rPr lang="en-US" sz="1400" dirty="0">
                          <a:solidFill>
                            <a:schemeClr val="accent2"/>
                          </a:solidFill>
                          <a:latin typeface="Century Gothic" panose="020B0502020202020204" pitchFamily="34" charset="0"/>
                        </a:rPr>
                        <a:t>THINKING</a:t>
                      </a:r>
                    </a:p>
                  </a:txBody>
                  <a:tcPr anchor="ctr">
                    <a:solidFill>
                      <a:schemeClr val="accent2">
                        <a:lumMod val="20000"/>
                        <a:lumOff val="80000"/>
                      </a:schemeClr>
                    </a:solidFill>
                  </a:tcPr>
                </a:tc>
                <a:tc>
                  <a:txBody>
                    <a:bodyPr/>
                    <a:lstStyle/>
                    <a:p>
                      <a:r>
                        <a:rPr lang="en-US" sz="900" b="1" dirty="0">
                          <a:latin typeface="Century Gothic" panose="020B0502020202020204" pitchFamily="34" charset="0"/>
                        </a:rPr>
                        <a:t>Outline</a:t>
                      </a:r>
                      <a:r>
                        <a:rPr lang="en-US" sz="900" dirty="0">
                          <a:latin typeface="Century Gothic" panose="020B0502020202020204" pitchFamily="34" charset="0"/>
                        </a:rPr>
                        <a:t> the customer's thoughts or questions about your product/service at this stage.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Describe</a:t>
                      </a:r>
                      <a:r>
                        <a:rPr lang="en-US" sz="900" dirty="0">
                          <a:latin typeface="Century Gothic" panose="020B0502020202020204" pitchFamily="34" charset="0"/>
                        </a:rPr>
                        <a:t> what the customer is considering or researching about your offering.</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Share</a:t>
                      </a:r>
                      <a:r>
                        <a:rPr lang="en-US" sz="900" dirty="0">
                          <a:latin typeface="Century Gothic" panose="020B0502020202020204" pitchFamily="34" charset="0"/>
                        </a:rPr>
                        <a:t> insights into the customer's mindset as they start desiring the product/service.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Outline</a:t>
                      </a:r>
                      <a:r>
                        <a:rPr lang="en-US" sz="900" dirty="0">
                          <a:latin typeface="Century Gothic" panose="020B0502020202020204" pitchFamily="34" charset="0"/>
                        </a:rPr>
                        <a:t> the customer's considerations or decision-making process at this point.</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Discuss</a:t>
                      </a:r>
                      <a:r>
                        <a:rPr lang="en-US" sz="900" dirty="0">
                          <a:latin typeface="Century Gothic" panose="020B0502020202020204" pitchFamily="34" charset="0"/>
                        </a:rPr>
                        <a:t> what keeps the customer loyal or coming back.</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Share</a:t>
                      </a:r>
                      <a:r>
                        <a:rPr lang="en-US" sz="900" dirty="0">
                          <a:latin typeface="Century Gothic" panose="020B0502020202020204" pitchFamily="34" charset="0"/>
                        </a:rPr>
                        <a:t> thoughts or opinions the customer might have while using the product/service.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Describe</a:t>
                      </a:r>
                      <a:r>
                        <a:rPr lang="en-US" sz="900" dirty="0">
                          <a:latin typeface="Century Gothic" panose="020B0502020202020204" pitchFamily="34" charset="0"/>
                        </a:rPr>
                        <a:t> the customer's motivations or thoughts behind sharing their experience.</a:t>
                      </a:r>
                    </a:p>
                  </a:txBody>
                  <a:tcPr anchor="ctr">
                    <a:solidFill>
                      <a:schemeClr val="accent5">
                        <a:lumMod val="20000"/>
                        <a:lumOff val="80000"/>
                      </a:schemeClr>
                    </a:solidFill>
                  </a:tcPr>
                </a:tc>
                <a:extLst>
                  <a:ext uri="{0D108BD9-81ED-4DB2-BD59-A6C34878D82A}">
                    <a16:rowId xmlns:a16="http://schemas.microsoft.com/office/drawing/2014/main" val="3466605571"/>
                  </a:ext>
                </a:extLst>
              </a:tr>
              <a:tr h="1451246">
                <a:tc>
                  <a:txBody>
                    <a:bodyPr/>
                    <a:lstStyle/>
                    <a:p>
                      <a:pPr algn="ctr"/>
                      <a:r>
                        <a:rPr lang="en-US" sz="1400" dirty="0">
                          <a:solidFill>
                            <a:schemeClr val="accent2"/>
                          </a:solidFill>
                          <a:latin typeface="Century Gothic" panose="020B0502020202020204" pitchFamily="34" charset="0"/>
                        </a:rPr>
                        <a:t>FEELING</a:t>
                      </a:r>
                    </a:p>
                  </a:txBody>
                  <a:tcPr anchor="ctr">
                    <a:solidFill>
                      <a:schemeClr val="accent2">
                        <a:lumMod val="20000"/>
                        <a:lumOff val="80000"/>
                      </a:schemeClr>
                    </a:solidFill>
                  </a:tcPr>
                </a:tc>
                <a:tc>
                  <a:txBody>
                    <a:bodyPr/>
                    <a:lstStyle/>
                    <a:p>
                      <a:r>
                        <a:rPr lang="en-US" sz="900" b="1" dirty="0">
                          <a:latin typeface="Century Gothic" panose="020B0502020202020204" pitchFamily="34" charset="0"/>
                        </a:rPr>
                        <a:t>Explain</a:t>
                      </a:r>
                      <a:r>
                        <a:rPr lang="en-US" sz="900" dirty="0">
                          <a:latin typeface="Century Gothic" panose="020B0502020202020204" pitchFamily="34" charset="0"/>
                        </a:rPr>
                        <a:t> the emotions the customer experiences upon discovering your product/service.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Illustrate</a:t>
                      </a:r>
                      <a:r>
                        <a:rPr lang="en-US" sz="900" dirty="0">
                          <a:latin typeface="Century Gothic" panose="020B0502020202020204" pitchFamily="34" charset="0"/>
                        </a:rPr>
                        <a:t> the emotions or inclinations during their growing interest.</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Highlight</a:t>
                      </a:r>
                      <a:r>
                        <a:rPr lang="en-US" sz="900" dirty="0">
                          <a:latin typeface="Century Gothic" panose="020B0502020202020204" pitchFamily="34" charset="0"/>
                        </a:rPr>
                        <a:t> the emotional state associated with the increased desire.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Detail</a:t>
                      </a:r>
                      <a:r>
                        <a:rPr lang="en-US" sz="900" dirty="0">
                          <a:latin typeface="Century Gothic" panose="020B0502020202020204" pitchFamily="34" charset="0"/>
                        </a:rPr>
                        <a:t> the emotions experienced during the purchase.</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Describe</a:t>
                      </a:r>
                      <a:r>
                        <a:rPr lang="en-US" sz="900" dirty="0">
                          <a:latin typeface="Century Gothic" panose="020B0502020202020204" pitchFamily="34" charset="0"/>
                        </a:rPr>
                        <a:t> the customer's emotional attachment or satisfaction leading to loyalty.</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Highlight</a:t>
                      </a:r>
                      <a:r>
                        <a:rPr lang="en-US" sz="900" dirty="0">
                          <a:latin typeface="Century Gothic" panose="020B0502020202020204" pitchFamily="34" charset="0"/>
                        </a:rPr>
                        <a:t> the customer's emotional experience during consumption.</a:t>
                      </a:r>
                    </a:p>
                  </a:txBody>
                  <a:tcPr anchor="ctr">
                    <a:solidFill>
                      <a:schemeClr val="accent5">
                        <a:lumMod val="20000"/>
                        <a:lumOff val="80000"/>
                      </a:schemeClr>
                    </a:solidFill>
                  </a:tcPr>
                </a:tc>
                <a:tc>
                  <a:txBody>
                    <a:bodyPr/>
                    <a:lstStyle/>
                    <a:p>
                      <a:r>
                        <a:rPr lang="en-US" sz="900" b="1" dirty="0">
                          <a:latin typeface="Century Gothic" panose="020B0502020202020204" pitchFamily="34" charset="0"/>
                        </a:rPr>
                        <a:t>Illustrate</a:t>
                      </a:r>
                      <a:r>
                        <a:rPr lang="en-US" sz="900" dirty="0">
                          <a:latin typeface="Century Gothic" panose="020B0502020202020204" pitchFamily="34" charset="0"/>
                        </a:rPr>
                        <a:t> the emotions the </a:t>
                      </a:r>
                      <a:r>
                        <a:rPr lang="en-US" sz="900">
                          <a:latin typeface="Century Gothic" panose="020B0502020202020204" pitchFamily="34" charset="0"/>
                        </a:rPr>
                        <a:t>customer feels when </a:t>
                      </a:r>
                      <a:r>
                        <a:rPr lang="en-US" sz="900" dirty="0">
                          <a:latin typeface="Century Gothic" panose="020B0502020202020204" pitchFamily="34" charset="0"/>
                        </a:rPr>
                        <a:t>recommending or sharing about the product/service.</a:t>
                      </a:r>
                    </a:p>
                  </a:txBody>
                  <a:tcPr anchor="ctr">
                    <a:solidFill>
                      <a:schemeClr val="accent5">
                        <a:lumMod val="20000"/>
                        <a:lumOff val="80000"/>
                      </a:schemeClr>
                    </a:solidFill>
                  </a:tcPr>
                </a:tc>
                <a:extLst>
                  <a:ext uri="{0D108BD9-81ED-4DB2-BD59-A6C34878D82A}">
                    <a16:rowId xmlns:a16="http://schemas.microsoft.com/office/drawing/2014/main" val="1861331561"/>
                  </a:ext>
                </a:extLst>
              </a:tr>
            </a:tbl>
          </a:graphicData>
        </a:graphic>
      </p:graphicFrame>
      <p:sp>
        <p:nvSpPr>
          <p:cNvPr id="15" name="TextBox 14">
            <a:extLst>
              <a:ext uri="{FF2B5EF4-FFF2-40B4-BE49-F238E27FC236}">
                <a16:creationId xmlns:a16="http://schemas.microsoft.com/office/drawing/2014/main" id="{E5E00925-F0C4-3ECC-C76B-5E79E160D98A}"/>
              </a:ext>
            </a:extLst>
          </p:cNvPr>
          <p:cNvSpPr txBox="1"/>
          <p:nvPr/>
        </p:nvSpPr>
        <p:spPr>
          <a:xfrm>
            <a:off x="5084617" y="203340"/>
            <a:ext cx="6996541" cy="830997"/>
          </a:xfrm>
          <a:prstGeom prst="rect">
            <a:avLst/>
          </a:prstGeom>
          <a:noFill/>
        </p:spPr>
        <p:txBody>
          <a:bodyPr wrap="square">
            <a:spAutoFit/>
          </a:bodyPr>
          <a:lstStyle/>
          <a:p>
            <a:r>
              <a:rPr lang="en-US" sz="1200" b="0" i="0" u="none" strike="noStrike" dirty="0">
                <a:solidFill>
                  <a:schemeClr val="tx1">
                    <a:lumMod val="65000"/>
                    <a:lumOff val="35000"/>
                  </a:schemeClr>
                </a:solidFill>
                <a:effectLst/>
                <a:latin typeface="Century Gothic" panose="020B0502020202020204" pitchFamily="34" charset="0"/>
              </a:rPr>
              <a:t>This template allows users to map out the entire customer journey: You can capture the actions, thoughts, and emotions at each stage</a:t>
            </a:r>
            <a:r>
              <a:rPr lang="en-US" sz="1200" dirty="0">
                <a:solidFill>
                  <a:schemeClr val="tx1">
                    <a:lumMod val="65000"/>
                    <a:lumOff val="35000"/>
                  </a:schemeClr>
                </a:solidFill>
                <a:latin typeface="Century Gothic" panose="020B0502020202020204" pitchFamily="34" charset="0"/>
              </a:rPr>
              <a:t>; </a:t>
            </a:r>
            <a:r>
              <a:rPr lang="en-US" sz="1200" b="0" i="0" u="none" strike="noStrike" dirty="0">
                <a:solidFill>
                  <a:schemeClr val="tx1">
                    <a:lumMod val="65000"/>
                    <a:lumOff val="35000"/>
                  </a:schemeClr>
                </a:solidFill>
                <a:effectLst/>
                <a:latin typeface="Century Gothic" panose="020B0502020202020204" pitchFamily="34" charset="0"/>
              </a:rPr>
              <a:t>gain and present valuable insights into customer behavior; and show their experience with your product or service.</a:t>
            </a:r>
            <a:endParaRPr lang="en-US" sz="1200" dirty="0">
              <a:solidFill>
                <a:schemeClr val="tx1">
                  <a:lumMod val="65000"/>
                  <a:lumOff val="35000"/>
                </a:schemeClr>
              </a:solidFill>
              <a:latin typeface="Century Gothic" panose="020B0502020202020204" pitchFamily="34" charset="0"/>
            </a:endParaRPr>
          </a:p>
          <a:p>
            <a:endParaRPr lang="en-US" sz="1200" dirty="0">
              <a:solidFill>
                <a:schemeClr val="tx1">
                  <a:lumMod val="65000"/>
                  <a:lumOff val="35000"/>
                </a:schemeClr>
              </a:solidFill>
              <a:latin typeface="Century Gothic" panose="020B0502020202020204" pitchFamily="34" charset="0"/>
            </a:endParaRPr>
          </a:p>
        </p:txBody>
      </p:sp>
      <p:pic>
        <p:nvPicPr>
          <p:cNvPr id="28" name="Picture 27" descr="Three paper planes and their trails">
            <a:extLst>
              <a:ext uri="{FF2B5EF4-FFF2-40B4-BE49-F238E27FC236}">
                <a16:creationId xmlns:a16="http://schemas.microsoft.com/office/drawing/2014/main" id="{F6DED64F-4D40-27CC-91F9-2F754E765E87}"/>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36542" t="5864" r="1749" b="4052"/>
          <a:stretch/>
        </p:blipFill>
        <p:spPr>
          <a:xfrm>
            <a:off x="110841" y="942005"/>
            <a:ext cx="1457461" cy="1418423"/>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TotalTime>
  <Words>439</Words>
  <Application>Microsoft Macintosh PowerPoint</Application>
  <PresentationFormat>Widescreen</PresentationFormat>
  <Paragraphs>45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17</cp:revision>
  <dcterms:created xsi:type="dcterms:W3CDTF">2022-05-22T18:55:25Z</dcterms:created>
  <dcterms:modified xsi:type="dcterms:W3CDTF">2024-02-06T23:11:55Z</dcterms:modified>
</cp:coreProperties>
</file>