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9"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5"/>
    <a:srgbClr val="F9F9F9"/>
    <a:srgbClr val="E0E0E0"/>
    <a:srgbClr val="EBF3F7"/>
    <a:srgbClr val="CFE6EE"/>
    <a:srgbClr val="EBF3F6"/>
    <a:srgbClr val="E3EBEE"/>
    <a:srgbClr val="E4EEEE"/>
    <a:srgbClr val="D7E8EB"/>
    <a:srgbClr val="EB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69941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99&amp;utm_source=template-powerpoint&amp;utm_medium=content&amp;utm_campaign=Blank+Cost-Benefit+Analysis-powerpoint-11899&amp;lpa=Blank+Cost-Benefit+Analysis+powerpoint+1189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36233"/>
            <a:ext cx="6677927"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Cost-Benefit Analysis Template for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4617803"/>
          </a:xfrm>
          <a:prstGeom prst="rect">
            <a:avLst/>
          </a:prstGeom>
          <a:noFill/>
        </p:spPr>
        <p:txBody>
          <a:bodyPr wrap="square" rtlCol="0">
            <a:spAutoFit/>
          </a:bodyPr>
          <a:lstStyle/>
          <a:p>
            <a:pPr algn="just">
              <a:lnSpc>
                <a:spcPct val="150000"/>
              </a:lnSpc>
            </a:pP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cost-benefit analysis example template, available with or without sample data, allows you to compare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the economic feasibility</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of your proposed project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 that of </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alternative options. List the benefits of each option.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hen rank its impact as high, medium, or low. Do the same with the costs. Use the ratio column to show the weighted proportion between the benefits and the costs. Share this slide with stakeholders to help determine which option is the best.</a:t>
            </a:r>
            <a:endParaRPr lang="en-US" dirty="0"/>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a:srcRect/>
          <a:stretch/>
        </p:blipFill>
        <p:spPr>
          <a:xfrm>
            <a:off x="6085510" y="1707804"/>
            <a:ext cx="5789877" cy="3262985"/>
          </a:xfrm>
          <a:prstGeom prst="rect">
            <a:avLst/>
          </a:prstGeom>
          <a:effectLst>
            <a:outerShdw blurRad="127004" dist="38100" dir="2700000" algn="tl" rotWithShape="0">
              <a:schemeClr val="accent3">
                <a:lumMod val="75000"/>
                <a:alpha val="40000"/>
              </a:schemeClr>
            </a:outerShdw>
          </a:effectLst>
        </p:spPr>
      </p:pic>
      <p:sp>
        <p:nvSpPr>
          <p:cNvPr id="10" name="Rectangle 9">
            <a:extLst>
              <a:ext uri="{FF2B5EF4-FFF2-40B4-BE49-F238E27FC236}">
                <a16:creationId xmlns:a16="http://schemas.microsoft.com/office/drawing/2014/main" id="{FA1BA490-A014-89CF-C3FE-5AB71D7DC469}"/>
              </a:ext>
            </a:extLst>
          </p:cNvPr>
          <p:cNvSpPr/>
          <p:nvPr/>
        </p:nvSpPr>
        <p:spPr>
          <a:xfrm>
            <a:off x="7738110" y="6501348"/>
            <a:ext cx="4456998" cy="376177"/>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AB6935A9-9575-F52E-843F-78F8F63F5B1A}"/>
              </a:ext>
            </a:extLst>
          </p:cNvPr>
          <p:cNvSpPr/>
          <p:nvPr/>
        </p:nvSpPr>
        <p:spPr>
          <a:xfrm>
            <a:off x="0" y="6493397"/>
            <a:ext cx="7738110" cy="376177"/>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8303740" y="0"/>
            <a:ext cx="3891367" cy="73152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4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4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074016"/>
            <a:ext cx="8003230" cy="4681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Enter a brief description of the project </a:t>
            </a:r>
            <a:endParaRPr lang="en-US"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827863"/>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8303740" cy="73152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Project Title </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7EC1A6F-C6E9-0954-BC63-FC5DEA799EC6}"/>
              </a:ext>
            </a:extLst>
          </p:cNvPr>
          <p:cNvGraphicFramePr>
            <a:graphicFrameLocks noGrp="1"/>
          </p:cNvGraphicFramePr>
          <p:nvPr>
            <p:extLst>
              <p:ext uri="{D42A27DB-BD31-4B8C-83A1-F6EECF244321}">
                <p14:modId xmlns:p14="http://schemas.microsoft.com/office/powerpoint/2010/main" val="1100441672"/>
              </p:ext>
            </p:extLst>
          </p:nvPr>
        </p:nvGraphicFramePr>
        <p:xfrm>
          <a:off x="300508" y="1930838"/>
          <a:ext cx="11690112" cy="4568816"/>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89891">
                  <a:extLst>
                    <a:ext uri="{9D8B030D-6E8A-4147-A177-3AD203B41FA5}">
                      <a16:colId xmlns:a16="http://schemas.microsoft.com/office/drawing/2014/main" val="26445469"/>
                    </a:ext>
                  </a:extLst>
                </a:gridCol>
                <a:gridCol w="3398982">
                  <a:extLst>
                    <a:ext uri="{9D8B030D-6E8A-4147-A177-3AD203B41FA5}">
                      <a16:colId xmlns:a16="http://schemas.microsoft.com/office/drawing/2014/main" val="2450339729"/>
                    </a:ext>
                  </a:extLst>
                </a:gridCol>
                <a:gridCol w="727059">
                  <a:extLst>
                    <a:ext uri="{9D8B030D-6E8A-4147-A177-3AD203B41FA5}">
                      <a16:colId xmlns:a16="http://schemas.microsoft.com/office/drawing/2014/main" val="4204224192"/>
                    </a:ext>
                  </a:extLst>
                </a:gridCol>
                <a:gridCol w="3175430">
                  <a:extLst>
                    <a:ext uri="{9D8B030D-6E8A-4147-A177-3AD203B41FA5}">
                      <a16:colId xmlns:a16="http://schemas.microsoft.com/office/drawing/2014/main" val="4248448450"/>
                    </a:ext>
                  </a:extLst>
                </a:gridCol>
                <a:gridCol w="735495">
                  <a:extLst>
                    <a:ext uri="{9D8B030D-6E8A-4147-A177-3AD203B41FA5}">
                      <a16:colId xmlns:a16="http://schemas.microsoft.com/office/drawing/2014/main" val="4091186402"/>
                    </a:ext>
                  </a:extLst>
                </a:gridCol>
                <a:gridCol w="974035">
                  <a:extLst>
                    <a:ext uri="{9D8B030D-6E8A-4147-A177-3AD203B41FA5}">
                      <a16:colId xmlns:a16="http://schemas.microsoft.com/office/drawing/2014/main" val="2710213859"/>
                    </a:ext>
                  </a:extLst>
                </a:gridCol>
                <a:gridCol w="789220">
                  <a:extLst>
                    <a:ext uri="{9D8B030D-6E8A-4147-A177-3AD203B41FA5}">
                      <a16:colId xmlns:a16="http://schemas.microsoft.com/office/drawing/2014/main" val="2981390096"/>
                    </a:ext>
                  </a:extLst>
                </a:gridCol>
              </a:tblGrid>
              <a:tr h="516517">
                <a:tc>
                  <a:txBody>
                    <a:bodyPr/>
                    <a:lstStyle/>
                    <a:p>
                      <a:pPr marL="0" marR="0" algn="l">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PROPOSED ACTION / ALTERNATIVE</a:t>
                      </a:r>
                      <a:endParaRPr lang="en-US" sz="14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l">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a:t>
                      </a:r>
                      <a:endParaRPr lang="en-US" sz="14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ctr">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 IMPACT </a:t>
                      </a:r>
                      <a:endParaRPr lang="en-US" sz="1400" b="0" dirty="0">
                        <a:solidFill>
                          <a:srgbClr val="3A748C"/>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l">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a:t>
                      </a:r>
                      <a:endParaRPr lang="en-US" sz="11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 IMPACT </a:t>
                      </a:r>
                      <a:endParaRPr lang="en-US" sz="1400" b="0" dirty="0">
                        <a:solidFill>
                          <a:srgbClr val="008080"/>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RATIO</a:t>
                      </a:r>
                      <a:endParaRPr lang="en-US" sz="1050" b="0" dirty="0">
                        <a:solidFill>
                          <a:schemeClr val="accent3">
                            <a:lumMod val="50000"/>
                          </a:schemeClr>
                        </a:solidFill>
                        <a:effectLst/>
                        <a:latin typeface="Century Gothic" panose="020B0502020202020204" pitchFamily="34" charset="0"/>
                      </a:endParaRPr>
                    </a:p>
                    <a:p>
                      <a:pPr marL="0" marR="0" algn="ctr">
                        <a:lnSpc>
                          <a:spcPct val="150000"/>
                        </a:lnSpc>
                        <a:spcBef>
                          <a:spcPts val="0"/>
                        </a:spcBef>
                        <a:spcAft>
                          <a:spcPts val="0"/>
                        </a:spcAft>
                        <a:tabLst>
                          <a:tab pos="5943600" algn="r"/>
                        </a:tabLst>
                      </a:pPr>
                      <a:r>
                        <a:rPr lang="en-US" sz="800" b="0" dirty="0">
                          <a:solidFill>
                            <a:schemeClr val="accent3">
                              <a:lumMod val="50000"/>
                            </a:schemeClr>
                          </a:solidFill>
                          <a:effectLst/>
                          <a:latin typeface="Century Gothic" panose="020B0502020202020204" pitchFamily="34" charset="0"/>
                        </a:rPr>
                        <a:t>BENEFITS : COSTS</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RANKING</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159611898"/>
                  </a:ext>
                </a:extLst>
              </a:tr>
              <a:tr h="1432667">
                <a:tc>
                  <a:txBody>
                    <a:bodyPr/>
                    <a:lstStyle/>
                    <a:p>
                      <a:pPr marL="0" marR="0">
                        <a:spcBef>
                          <a:spcPts val="0"/>
                        </a:spcBef>
                        <a:spcAft>
                          <a:spcPts val="0"/>
                        </a:spcAft>
                        <a:tabLst>
                          <a:tab pos="5943600" algn="r"/>
                        </a:tabLs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p>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Cost Two</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2724165074"/>
                  </a:ext>
                </a:extLst>
              </a:tr>
              <a:tr h="1155865">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Two</a:t>
                      </a:r>
                    </a:p>
                    <a:p>
                      <a:pPr marL="137160" marR="0" lvl="0" indent="-137160">
                        <a:spcBef>
                          <a:spcPts val="0"/>
                        </a:spcBef>
                        <a:spcAft>
                          <a:spcPts val="600"/>
                        </a:spcAft>
                        <a:buClr>
                          <a:srgbClr val="3A748C"/>
                        </a:buClr>
                        <a:buSzPct val="120000"/>
                        <a:buFont typeface="Arial" panose="020B0604020202020204" pitchFamily="34" charset="0"/>
                        <a:buChar char="•"/>
                        <a:tabLst/>
                      </a:pP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1913777385"/>
                  </a:ext>
                </a:extLst>
              </a:tr>
              <a:tr h="1463767">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lgn="l" defTabSz="914400" rtl="0" eaLnBrk="1" fontAlgn="auto" latinLnBrk="0" hangingPunct="1">
                        <a:lnSpc>
                          <a:spcPct val="100000"/>
                        </a:lnSpc>
                        <a:spcBef>
                          <a:spcPts val="0"/>
                        </a:spcBef>
                        <a:spcAft>
                          <a:spcPts val="600"/>
                        </a:spcAft>
                        <a:buClr>
                          <a:srgbClr val="3A748C"/>
                        </a:buClr>
                        <a:buSzPct val="120000"/>
                        <a:buFont typeface="Arial" panose="020B0604020202020204" pitchFamily="34" charset="0"/>
                        <a:buChar char="•"/>
                        <a:tabLst/>
                        <a:defRPr/>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p>
                      <a:pPr marL="137160" marR="0" lvl="0" indent="-137160">
                        <a:spcBef>
                          <a:spcPts val="0"/>
                        </a:spcBef>
                        <a:spcAft>
                          <a:spcPts val="600"/>
                        </a:spcAft>
                        <a:buClr>
                          <a:srgbClr val="3A748C"/>
                        </a:buClr>
                        <a:buSzPct val="120000"/>
                        <a:buFont typeface="Arial" panose="020B0604020202020204" pitchFamily="34" charset="0"/>
                        <a:buChar char="•"/>
                        <a:tabLst/>
                      </a:pP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endParaRPr lang="en-US" sz="1200" b="0" dirty="0">
                        <a:effectLst/>
                        <a:latin typeface="Century Gothic" panose="020B050202020202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3588311535"/>
                  </a:ext>
                </a:extLst>
              </a:tr>
            </a:tbl>
          </a:graphicData>
        </a:graphic>
      </p:graphicFrame>
      <p:sp>
        <p:nvSpPr>
          <p:cNvPr id="4" name="Rectangle 3">
            <a:extLst>
              <a:ext uri="{FF2B5EF4-FFF2-40B4-BE49-F238E27FC236}">
                <a16:creationId xmlns:a16="http://schemas.microsoft.com/office/drawing/2014/main" id="{FB09B848-3C56-E5BE-757E-6F3573EC9AE3}"/>
              </a:ext>
            </a:extLst>
          </p:cNvPr>
          <p:cNvSpPr/>
          <p:nvPr/>
        </p:nvSpPr>
        <p:spPr>
          <a:xfrm>
            <a:off x="300508" y="1648624"/>
            <a:ext cx="438912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COST–BENEFIT ANALYSIS CHART</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2" name="Group 11">
            <a:extLst>
              <a:ext uri="{FF2B5EF4-FFF2-40B4-BE49-F238E27FC236}">
                <a16:creationId xmlns:a16="http://schemas.microsoft.com/office/drawing/2014/main" id="{920896C8-FE93-FBE4-B97F-021CC0854D26}"/>
              </a:ext>
            </a:extLst>
          </p:cNvPr>
          <p:cNvGrpSpPr/>
          <p:nvPr/>
        </p:nvGrpSpPr>
        <p:grpSpPr>
          <a:xfrm>
            <a:off x="11196084" y="833270"/>
            <a:ext cx="794536" cy="991306"/>
            <a:chOff x="10514795" y="1095400"/>
            <a:chExt cx="1302830" cy="991306"/>
          </a:xfrm>
        </p:grpSpPr>
        <p:sp>
          <p:nvSpPr>
            <p:cNvPr id="10" name="TextBox 9">
              <a:extLst>
                <a:ext uri="{FF2B5EF4-FFF2-40B4-BE49-F238E27FC236}">
                  <a16:creationId xmlns:a16="http://schemas.microsoft.com/office/drawing/2014/main" id="{BCDF337F-7F92-9347-1052-9F0A4A40817D}"/>
                </a:ext>
              </a:extLst>
            </p:cNvPr>
            <p:cNvSpPr txBox="1"/>
            <p:nvPr/>
          </p:nvSpPr>
          <p:spPr>
            <a:xfrm>
              <a:off x="10514795" y="1509625"/>
              <a:ext cx="1302830" cy="577081"/>
            </a:xfrm>
            <a:prstGeom prst="rect">
              <a:avLst/>
            </a:prstGeom>
            <a:solidFill>
              <a:srgbClr val="E2E2E2"/>
            </a:solidFill>
          </p:spPr>
          <p:txBody>
            <a:bodyPr wrap="square" anchor="ctr" anchorCtr="0">
              <a:spAutoFit/>
            </a:bodyPr>
            <a:lstStyle/>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3 – HIGH</a:t>
              </a:r>
            </a:p>
            <a:p>
              <a:pPr marL="0" marR="0" algn="ctr">
                <a:spcBef>
                  <a:spcPts val="0"/>
                </a:spcBef>
                <a:spcAft>
                  <a:spcPts val="0"/>
                </a:spcAft>
                <a:tabLst>
                  <a:tab pos="5943600" algn="r"/>
                </a:tabLst>
              </a:pPr>
              <a:r>
                <a:rPr lang="en-US" sz="1050" dirty="0">
                  <a:solidFill>
                    <a:schemeClr val="accent3">
                      <a:lumMod val="50000"/>
                    </a:schemeClr>
                  </a:solidFill>
                  <a:latin typeface="Century Gothic" panose="020B0502020202020204" pitchFamily="34" charset="0"/>
                </a:rPr>
                <a:t>2 – MED</a:t>
              </a:r>
            </a:p>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1 – LOW</a:t>
              </a:r>
            </a:p>
          </p:txBody>
        </p:sp>
        <p:sp>
          <p:nvSpPr>
            <p:cNvPr id="11" name="TextBox 10">
              <a:extLst>
                <a:ext uri="{FF2B5EF4-FFF2-40B4-BE49-F238E27FC236}">
                  <a16:creationId xmlns:a16="http://schemas.microsoft.com/office/drawing/2014/main" id="{43A7F856-28C3-0B7B-8EED-9D1EC8086DD8}"/>
                </a:ext>
              </a:extLst>
            </p:cNvPr>
            <p:cNvSpPr txBox="1"/>
            <p:nvPr/>
          </p:nvSpPr>
          <p:spPr>
            <a:xfrm>
              <a:off x="10514795" y="1095400"/>
              <a:ext cx="1302830" cy="411480"/>
            </a:xfrm>
            <a:prstGeom prst="rect">
              <a:avLst/>
            </a:prstGeom>
            <a:solidFill>
              <a:schemeClr val="accent3">
                <a:lumMod val="75000"/>
              </a:schemeClr>
            </a:solidFill>
          </p:spPr>
          <p:txBody>
            <a:bodyPr wrap="square">
              <a:spAutoFit/>
            </a:bodyPr>
            <a:lstStyle/>
            <a:p>
              <a:pPr marL="0" marR="0" algn="ctr">
                <a:spcBef>
                  <a:spcPts val="0"/>
                </a:spcBef>
                <a:spcAft>
                  <a:spcPts val="0"/>
                </a:spcAft>
                <a:tabLst>
                  <a:tab pos="5943600" algn="r"/>
                </a:tabLst>
              </a:pPr>
              <a:r>
                <a:rPr lang="en-US" sz="1050" dirty="0">
                  <a:solidFill>
                    <a:schemeClr val="accent3">
                      <a:lumMod val="20000"/>
                      <a:lumOff val="80000"/>
                    </a:schemeClr>
                  </a:solidFill>
                  <a:effectLst/>
                  <a:latin typeface="Century Gothic" panose="020B0502020202020204" pitchFamily="34" charset="0"/>
                </a:rPr>
                <a:t>IMPACT SCORES</a:t>
              </a:r>
              <a:endParaRPr lang="en-US" sz="1050" b="0" dirty="0">
                <a:solidFill>
                  <a:schemeClr val="accent3">
                    <a:lumMod val="20000"/>
                    <a:lumOff val="80000"/>
                  </a:schemeClr>
                </a:solidFill>
                <a:effectLst/>
                <a:latin typeface="Century Gothic" panose="020B0502020202020204" pitchFamily="34" charset="0"/>
              </a:endParaRPr>
            </a:p>
          </p:txBody>
        </p:sp>
      </p:grpSp>
    </p:spTree>
    <p:extLst>
      <p:ext uri="{BB962C8B-B14F-4D97-AF65-F5344CB8AC3E}">
        <p14:creationId xmlns:p14="http://schemas.microsoft.com/office/powerpoint/2010/main" val="332926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8303740" y="0"/>
            <a:ext cx="3891367" cy="73152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4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4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074016"/>
            <a:ext cx="8003230" cy="4681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Transition brick-and-mortar business to online </a:t>
            </a:r>
            <a:endParaRPr lang="en-US"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827863"/>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8303740" cy="73152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2800" kern="100" dirty="0">
                <a:solidFill>
                  <a:srgbClr val="005555"/>
                </a:solidFill>
                <a:latin typeface="Century Gothic" panose="020B0502020202020204" pitchFamily="34" charset="0"/>
                <a:ea typeface="Calibri" panose="020F0502020204030204" pitchFamily="34" charset="0"/>
                <a:cs typeface="Times New Roman" panose="02020603050405020304" pitchFamily="18" charset="0"/>
              </a:rPr>
              <a:t>EXAMPLE: </a:t>
            </a:r>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Online Sales Initiative </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7EC1A6F-C6E9-0954-BC63-FC5DEA799EC6}"/>
              </a:ext>
            </a:extLst>
          </p:cNvPr>
          <p:cNvGraphicFramePr>
            <a:graphicFrameLocks noGrp="1"/>
          </p:cNvGraphicFramePr>
          <p:nvPr>
            <p:extLst>
              <p:ext uri="{D42A27DB-BD31-4B8C-83A1-F6EECF244321}">
                <p14:modId xmlns:p14="http://schemas.microsoft.com/office/powerpoint/2010/main" val="3993243679"/>
              </p:ext>
            </p:extLst>
          </p:nvPr>
        </p:nvGraphicFramePr>
        <p:xfrm>
          <a:off x="300508" y="1930838"/>
          <a:ext cx="11690112" cy="4568816"/>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89891">
                  <a:extLst>
                    <a:ext uri="{9D8B030D-6E8A-4147-A177-3AD203B41FA5}">
                      <a16:colId xmlns:a16="http://schemas.microsoft.com/office/drawing/2014/main" val="26445469"/>
                    </a:ext>
                  </a:extLst>
                </a:gridCol>
                <a:gridCol w="3398982">
                  <a:extLst>
                    <a:ext uri="{9D8B030D-6E8A-4147-A177-3AD203B41FA5}">
                      <a16:colId xmlns:a16="http://schemas.microsoft.com/office/drawing/2014/main" val="2450339729"/>
                    </a:ext>
                  </a:extLst>
                </a:gridCol>
                <a:gridCol w="727059">
                  <a:extLst>
                    <a:ext uri="{9D8B030D-6E8A-4147-A177-3AD203B41FA5}">
                      <a16:colId xmlns:a16="http://schemas.microsoft.com/office/drawing/2014/main" val="4204224192"/>
                    </a:ext>
                  </a:extLst>
                </a:gridCol>
                <a:gridCol w="3175430">
                  <a:extLst>
                    <a:ext uri="{9D8B030D-6E8A-4147-A177-3AD203B41FA5}">
                      <a16:colId xmlns:a16="http://schemas.microsoft.com/office/drawing/2014/main" val="4248448450"/>
                    </a:ext>
                  </a:extLst>
                </a:gridCol>
                <a:gridCol w="735495">
                  <a:extLst>
                    <a:ext uri="{9D8B030D-6E8A-4147-A177-3AD203B41FA5}">
                      <a16:colId xmlns:a16="http://schemas.microsoft.com/office/drawing/2014/main" val="4091186402"/>
                    </a:ext>
                  </a:extLst>
                </a:gridCol>
                <a:gridCol w="974035">
                  <a:extLst>
                    <a:ext uri="{9D8B030D-6E8A-4147-A177-3AD203B41FA5}">
                      <a16:colId xmlns:a16="http://schemas.microsoft.com/office/drawing/2014/main" val="2710213859"/>
                    </a:ext>
                  </a:extLst>
                </a:gridCol>
                <a:gridCol w="789220">
                  <a:extLst>
                    <a:ext uri="{9D8B030D-6E8A-4147-A177-3AD203B41FA5}">
                      <a16:colId xmlns:a16="http://schemas.microsoft.com/office/drawing/2014/main" val="2981390096"/>
                    </a:ext>
                  </a:extLst>
                </a:gridCol>
              </a:tblGrid>
              <a:tr h="516517">
                <a:tc>
                  <a:txBody>
                    <a:bodyPr/>
                    <a:lstStyle/>
                    <a:p>
                      <a:pPr marL="0" marR="0" algn="l">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PROPOSED ACTION / ALTERNATIVE</a:t>
                      </a:r>
                      <a:endParaRPr lang="en-US" sz="14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l">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a:t>
                      </a:r>
                      <a:endParaRPr lang="en-US" sz="14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ctr">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 IMPACT </a:t>
                      </a:r>
                      <a:endParaRPr lang="en-US" sz="1400" b="0" dirty="0">
                        <a:solidFill>
                          <a:srgbClr val="3A748C"/>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l">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a:t>
                      </a:r>
                      <a:endParaRPr lang="en-US" sz="11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 IMPACT </a:t>
                      </a:r>
                      <a:endParaRPr lang="en-US" sz="1400" b="0" dirty="0">
                        <a:solidFill>
                          <a:srgbClr val="008080"/>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RATIO</a:t>
                      </a:r>
                      <a:endParaRPr lang="en-US" sz="1050" b="0" dirty="0">
                        <a:solidFill>
                          <a:schemeClr val="accent3">
                            <a:lumMod val="50000"/>
                          </a:schemeClr>
                        </a:solidFill>
                        <a:effectLst/>
                        <a:latin typeface="Century Gothic" panose="020B0502020202020204" pitchFamily="34" charset="0"/>
                      </a:endParaRPr>
                    </a:p>
                    <a:p>
                      <a:pPr marL="0" marR="0" algn="ctr">
                        <a:lnSpc>
                          <a:spcPct val="150000"/>
                        </a:lnSpc>
                        <a:spcBef>
                          <a:spcPts val="0"/>
                        </a:spcBef>
                        <a:spcAft>
                          <a:spcPts val="0"/>
                        </a:spcAft>
                        <a:tabLst>
                          <a:tab pos="5943600" algn="r"/>
                        </a:tabLst>
                      </a:pPr>
                      <a:r>
                        <a:rPr lang="en-US" sz="800" b="0" dirty="0">
                          <a:solidFill>
                            <a:schemeClr val="accent3">
                              <a:lumMod val="50000"/>
                            </a:schemeClr>
                          </a:solidFill>
                          <a:effectLst/>
                          <a:latin typeface="Century Gothic" panose="020B0502020202020204" pitchFamily="34" charset="0"/>
                        </a:rPr>
                        <a:t>BENEFITS : COSTS</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RANKING</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159611898"/>
                  </a:ext>
                </a:extLst>
              </a:tr>
              <a:tr h="1432667">
                <a:tc>
                  <a:txBody>
                    <a:bodyPr/>
                    <a:lstStyle/>
                    <a:p>
                      <a:pPr marL="0" marR="0">
                        <a:spcBef>
                          <a:spcPts val="0"/>
                        </a:spcBef>
                        <a:spcAft>
                          <a:spcPts val="0"/>
                        </a:spcAft>
                        <a:tabLst>
                          <a:tab pos="5943600" algn="r"/>
                        </a:tabLst>
                      </a:pPr>
                      <a:r>
                        <a:rPr lang="en-US" sz="1200" b="0" dirty="0">
                          <a:solidFill>
                            <a:schemeClr val="tx1"/>
                          </a:solidFill>
                          <a:effectLst/>
                          <a:latin typeface="Century Gothic" panose="020B0502020202020204" pitchFamily="34" charset="0"/>
                        </a:rPr>
                        <a:t>Sustain the physical location and create an online presence where customers can purchase product.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Expand the customer base </a:t>
                      </a:r>
                      <a:br>
                        <a:rPr lang="en-US" sz="1200" b="0" dirty="0">
                          <a:effectLst/>
                          <a:latin typeface="Century Gothic" panose="020B0502020202020204" pitchFamily="34" charset="0"/>
                        </a:rPr>
                      </a:br>
                      <a:r>
                        <a:rPr lang="en-US" sz="1200" b="0" dirty="0">
                          <a:effectLst/>
                          <a:latin typeface="Century Gothic" panose="020B0502020202020204" pitchFamily="34" charset="0"/>
                        </a:rPr>
                        <a:t>and increase sales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Maintain the personal shopping experience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Improve credibility and brand awareness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2</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Increase the amount of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Increase the number of employees </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3</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2:3</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3</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2724165074"/>
                  </a:ext>
                </a:extLst>
              </a:tr>
              <a:tr h="1155865">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Vacate the physical location completely and sell product exclusively online.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employee salaries</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office supplies</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Eliminate the cost of rent and utilities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3</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Package and ship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2</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3:2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1</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1913777385"/>
                  </a:ext>
                </a:extLst>
              </a:tr>
              <a:tr h="1463767">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Downsize the physical location and create an online presence where customers can purchase product.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Expand the customer base </a:t>
                      </a:r>
                      <a:br>
                        <a:rPr lang="en-US" sz="1200" b="0" dirty="0">
                          <a:effectLst/>
                          <a:latin typeface="Century Gothic" panose="020B0502020202020204" pitchFamily="34" charset="0"/>
                        </a:rPr>
                      </a:br>
                      <a:r>
                        <a:rPr lang="en-US" sz="1200" b="0" dirty="0">
                          <a:effectLst/>
                          <a:latin typeface="Century Gothic" panose="020B0502020202020204" pitchFamily="34" charset="0"/>
                        </a:rPr>
                        <a:t>and increase sales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Maintain the personal shopping experience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rent and utilities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2</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Move </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Package and ship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2</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3588311535"/>
                  </a:ext>
                </a:extLst>
              </a:tr>
            </a:tbl>
          </a:graphicData>
        </a:graphic>
      </p:graphicFrame>
      <p:sp>
        <p:nvSpPr>
          <p:cNvPr id="4" name="Rectangle 3">
            <a:extLst>
              <a:ext uri="{FF2B5EF4-FFF2-40B4-BE49-F238E27FC236}">
                <a16:creationId xmlns:a16="http://schemas.microsoft.com/office/drawing/2014/main" id="{FB09B848-3C56-E5BE-757E-6F3573EC9AE3}"/>
              </a:ext>
            </a:extLst>
          </p:cNvPr>
          <p:cNvSpPr/>
          <p:nvPr/>
        </p:nvSpPr>
        <p:spPr>
          <a:xfrm>
            <a:off x="300508" y="1648624"/>
            <a:ext cx="438912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COST–BENEFIT ANALYSIS CHART</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2" name="Group 11">
            <a:extLst>
              <a:ext uri="{FF2B5EF4-FFF2-40B4-BE49-F238E27FC236}">
                <a16:creationId xmlns:a16="http://schemas.microsoft.com/office/drawing/2014/main" id="{920896C8-FE93-FBE4-B97F-021CC0854D26}"/>
              </a:ext>
            </a:extLst>
          </p:cNvPr>
          <p:cNvGrpSpPr/>
          <p:nvPr/>
        </p:nvGrpSpPr>
        <p:grpSpPr>
          <a:xfrm>
            <a:off x="11196084" y="833270"/>
            <a:ext cx="794536" cy="991306"/>
            <a:chOff x="10514795" y="1095400"/>
            <a:chExt cx="1302830" cy="991306"/>
          </a:xfrm>
        </p:grpSpPr>
        <p:sp>
          <p:nvSpPr>
            <p:cNvPr id="10" name="TextBox 9">
              <a:extLst>
                <a:ext uri="{FF2B5EF4-FFF2-40B4-BE49-F238E27FC236}">
                  <a16:creationId xmlns:a16="http://schemas.microsoft.com/office/drawing/2014/main" id="{BCDF337F-7F92-9347-1052-9F0A4A40817D}"/>
                </a:ext>
              </a:extLst>
            </p:cNvPr>
            <p:cNvSpPr txBox="1"/>
            <p:nvPr/>
          </p:nvSpPr>
          <p:spPr>
            <a:xfrm>
              <a:off x="10514795" y="1509625"/>
              <a:ext cx="1302830" cy="577081"/>
            </a:xfrm>
            <a:prstGeom prst="rect">
              <a:avLst/>
            </a:prstGeom>
            <a:solidFill>
              <a:srgbClr val="E2E2E2"/>
            </a:solidFill>
          </p:spPr>
          <p:txBody>
            <a:bodyPr wrap="square" anchor="ctr" anchorCtr="0">
              <a:spAutoFit/>
            </a:bodyPr>
            <a:lstStyle/>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3 – HIGH</a:t>
              </a:r>
            </a:p>
            <a:p>
              <a:pPr marL="0" marR="0" algn="ctr">
                <a:spcBef>
                  <a:spcPts val="0"/>
                </a:spcBef>
                <a:spcAft>
                  <a:spcPts val="0"/>
                </a:spcAft>
                <a:tabLst>
                  <a:tab pos="5943600" algn="r"/>
                </a:tabLst>
              </a:pPr>
              <a:r>
                <a:rPr lang="en-US" sz="1050" dirty="0">
                  <a:solidFill>
                    <a:schemeClr val="accent3">
                      <a:lumMod val="50000"/>
                    </a:schemeClr>
                  </a:solidFill>
                  <a:latin typeface="Century Gothic" panose="020B0502020202020204" pitchFamily="34" charset="0"/>
                </a:rPr>
                <a:t>2 – MED</a:t>
              </a:r>
            </a:p>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1 – LOW</a:t>
              </a:r>
            </a:p>
          </p:txBody>
        </p:sp>
        <p:sp>
          <p:nvSpPr>
            <p:cNvPr id="11" name="TextBox 10">
              <a:extLst>
                <a:ext uri="{FF2B5EF4-FFF2-40B4-BE49-F238E27FC236}">
                  <a16:creationId xmlns:a16="http://schemas.microsoft.com/office/drawing/2014/main" id="{43A7F856-28C3-0B7B-8EED-9D1EC8086DD8}"/>
                </a:ext>
              </a:extLst>
            </p:cNvPr>
            <p:cNvSpPr txBox="1"/>
            <p:nvPr/>
          </p:nvSpPr>
          <p:spPr>
            <a:xfrm>
              <a:off x="10514795" y="1095400"/>
              <a:ext cx="1302830" cy="411480"/>
            </a:xfrm>
            <a:prstGeom prst="rect">
              <a:avLst/>
            </a:prstGeom>
            <a:solidFill>
              <a:schemeClr val="accent3">
                <a:lumMod val="75000"/>
              </a:schemeClr>
            </a:solidFill>
          </p:spPr>
          <p:txBody>
            <a:bodyPr wrap="square">
              <a:spAutoFit/>
            </a:bodyPr>
            <a:lstStyle/>
            <a:p>
              <a:pPr marL="0" marR="0" algn="ctr">
                <a:spcBef>
                  <a:spcPts val="0"/>
                </a:spcBef>
                <a:spcAft>
                  <a:spcPts val="0"/>
                </a:spcAft>
                <a:tabLst>
                  <a:tab pos="5943600" algn="r"/>
                </a:tabLst>
              </a:pPr>
              <a:r>
                <a:rPr lang="en-US" sz="1050" dirty="0">
                  <a:solidFill>
                    <a:schemeClr val="accent3">
                      <a:lumMod val="20000"/>
                      <a:lumOff val="80000"/>
                    </a:schemeClr>
                  </a:solidFill>
                  <a:effectLst/>
                  <a:latin typeface="Century Gothic" panose="020B0502020202020204" pitchFamily="34" charset="0"/>
                </a:rPr>
                <a:t>IMPACT SCORES</a:t>
              </a:r>
              <a:endParaRPr lang="en-US" sz="1050" b="0" dirty="0">
                <a:solidFill>
                  <a:schemeClr val="accent3">
                    <a:lumMod val="20000"/>
                    <a:lumOff val="80000"/>
                  </a:schemeClr>
                </a:solidFill>
                <a:effectLst/>
                <a:latin typeface="Century Gothic" panose="020B0502020202020204" pitchFamily="34" charset="0"/>
              </a:endParaRPr>
            </a:p>
          </p:txBody>
        </p:sp>
      </p:grpSp>
    </p:spTree>
    <p:extLst>
      <p:ext uri="{BB962C8B-B14F-4D97-AF65-F5344CB8AC3E}">
        <p14:creationId xmlns:p14="http://schemas.microsoft.com/office/powerpoint/2010/main" val="4521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9795</TotalTime>
  <Words>454</Words>
  <Application>Microsoft Macintosh PowerPoint</Application>
  <PresentationFormat>Widescreen</PresentationFormat>
  <Paragraphs>89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130</cp:revision>
  <cp:lastPrinted>2020-08-31T22:23:58Z</cp:lastPrinted>
  <dcterms:created xsi:type="dcterms:W3CDTF">2021-07-07T23:54:57Z</dcterms:created>
  <dcterms:modified xsi:type="dcterms:W3CDTF">2023-11-30T23:26:02Z</dcterms:modified>
</cp:coreProperties>
</file>