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361" r:id="rId3"/>
    <p:sldId id="366" r:id="rId4"/>
    <p:sldId id="367" r:id="rId5"/>
    <p:sldId id="363" r:id="rId6"/>
    <p:sldId id="356" r:id="rId7"/>
    <p:sldId id="357" r:id="rId8"/>
    <p:sldId id="358" r:id="rId9"/>
    <p:sldId id="359" r:id="rId10"/>
    <p:sldId id="360" r:id="rId11"/>
    <p:sldId id="365"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4" autoAdjust="0"/>
    <p:restoredTop sz="86447"/>
  </p:normalViewPr>
  <p:slideViewPr>
    <p:cSldViewPr snapToGrid="0" snapToObjects="1">
      <p:cViewPr varScale="1">
        <p:scale>
          <a:sx n="128" d="100"/>
          <a:sy n="128" d="100"/>
        </p:scale>
        <p:origin x="68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90&amp;utm_source=integrated-content&amp;utm_campaign=/content/raci-templates&amp;utm_medium=RACI+Model+powerpoint+11490&amp;lpa=RACI+Model+powerpoint+11490&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1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2.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6.sv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2.svg"/><Relationship Id="rId10" Type="http://schemas.openxmlformats.org/officeDocument/2006/relationships/image" Target="../media/image18.svg"/><Relationship Id="rId4" Type="http://schemas.openxmlformats.org/officeDocument/2006/relationships/image" Target="../media/image23.png"/><Relationship Id="rId9" Type="http://schemas.openxmlformats.org/officeDocument/2006/relationships/image" Target="../media/image17.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4" y="317165"/>
            <a:ext cx="4336154"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MODEL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562961"/>
            <a:ext cx="4436496" cy="2677656"/>
          </a:xfrm>
          <a:prstGeom prst="rect">
            <a:avLst/>
          </a:prstGeom>
          <a:noFill/>
        </p:spPr>
        <p:txBody>
          <a:bodyPr wrap="square" rtlCol="0">
            <a:spAutoFit/>
          </a:bodyPr>
          <a:lstStyle/>
          <a:p>
            <a:r>
              <a:rPr lang="en-US" sz="8800" dirty="0">
                <a:solidFill>
                  <a:schemeClr val="tx1">
                    <a:lumMod val="65000"/>
                    <a:lumOff val="35000"/>
                  </a:schemeClr>
                </a:solidFill>
                <a:latin typeface="Century Gothic" panose="020B0502020202020204" pitchFamily="34" charset="0"/>
              </a:rPr>
              <a:t>RACI</a:t>
            </a:r>
          </a:p>
          <a:p>
            <a:r>
              <a:rPr lang="en-US" sz="8000" dirty="0">
                <a:solidFill>
                  <a:schemeClr val="tx1">
                    <a:lumMod val="65000"/>
                    <a:lumOff val="35000"/>
                  </a:schemeClr>
                </a:solidFill>
                <a:latin typeface="Century Gothic" panose="020B0502020202020204" pitchFamily="34" charset="0"/>
              </a:rPr>
              <a:t>Model</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172898528"/>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1762269"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RISK</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039369976"/>
              </p:ext>
            </p:extLst>
          </p:nvPr>
        </p:nvGraphicFramePr>
        <p:xfrm>
          <a:off x="1028060" y="905973"/>
          <a:ext cx="10731553" cy="5101421"/>
        </p:xfrm>
        <a:graphic>
          <a:graphicData uri="http://schemas.openxmlformats.org/drawingml/2006/table">
            <a:tbl>
              <a:tblPr>
                <a:tableStyleId>{5C22544A-7EE6-4342-B048-85BDC9FD1C3A}</a:tableStyleId>
              </a:tblPr>
              <a:tblGrid>
                <a:gridCol w="1926963">
                  <a:extLst>
                    <a:ext uri="{9D8B030D-6E8A-4147-A177-3AD203B41FA5}">
                      <a16:colId xmlns:a16="http://schemas.microsoft.com/office/drawing/2014/main" val="2399945540"/>
                    </a:ext>
                  </a:extLst>
                </a:gridCol>
                <a:gridCol w="1760918">
                  <a:extLst>
                    <a:ext uri="{9D8B030D-6E8A-4147-A177-3AD203B41FA5}">
                      <a16:colId xmlns:a16="http://schemas.microsoft.com/office/drawing/2014/main" val="415864803"/>
                    </a:ext>
                  </a:extLst>
                </a:gridCol>
                <a:gridCol w="1760918">
                  <a:extLst>
                    <a:ext uri="{9D8B030D-6E8A-4147-A177-3AD203B41FA5}">
                      <a16:colId xmlns:a16="http://schemas.microsoft.com/office/drawing/2014/main" val="2312584444"/>
                    </a:ext>
                  </a:extLst>
                </a:gridCol>
                <a:gridCol w="1760918">
                  <a:extLst>
                    <a:ext uri="{9D8B030D-6E8A-4147-A177-3AD203B41FA5}">
                      <a16:colId xmlns:a16="http://schemas.microsoft.com/office/drawing/2014/main" val="4154945041"/>
                    </a:ext>
                  </a:extLst>
                </a:gridCol>
                <a:gridCol w="1760918">
                  <a:extLst>
                    <a:ext uri="{9D8B030D-6E8A-4147-A177-3AD203B41FA5}">
                      <a16:colId xmlns:a16="http://schemas.microsoft.com/office/drawing/2014/main" val="1939968154"/>
                    </a:ext>
                  </a:extLst>
                </a:gridCol>
                <a:gridCol w="1760918">
                  <a:extLst>
                    <a:ext uri="{9D8B030D-6E8A-4147-A177-3AD203B41FA5}">
                      <a16:colId xmlns:a16="http://schemas.microsoft.com/office/drawing/2014/main" val="3012417241"/>
                    </a:ext>
                  </a:extLst>
                </a:gridCol>
              </a:tblGrid>
              <a:tr h="651561">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7051260" y="3510022"/>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3603933" y="3510022"/>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3603933" y="262422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5295660" y="2645240"/>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8831391" y="4385186"/>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3603933" y="1735272"/>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5306804" y="1709228"/>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7038340" y="1735272"/>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3603933" y="4385186"/>
            <a:ext cx="583443" cy="583443"/>
          </a:xfrm>
          <a:prstGeom prst="rect">
            <a:avLst/>
          </a:prstGeom>
        </p:spPr>
      </p:pic>
      <p:grpSp>
        <p:nvGrpSpPr>
          <p:cNvPr id="48" name="Group 47">
            <a:extLst>
              <a:ext uri="{FF2B5EF4-FFF2-40B4-BE49-F238E27FC236}">
                <a16:creationId xmlns:a16="http://schemas.microsoft.com/office/drawing/2014/main" id="{90D1C65E-9265-6F09-D148-7C03952EB2DA}"/>
              </a:ext>
            </a:extLst>
          </p:cNvPr>
          <p:cNvGrpSpPr/>
          <p:nvPr/>
        </p:nvGrpSpPr>
        <p:grpSpPr>
          <a:xfrm>
            <a:off x="417632" y="1285777"/>
            <a:ext cx="592459" cy="4710157"/>
            <a:chOff x="7857" y="955532"/>
            <a:chExt cx="592490" cy="4710261"/>
          </a:xfrm>
        </p:grpSpPr>
        <p:sp>
          <p:nvSpPr>
            <p:cNvPr id="49" name="Text Box 4">
              <a:extLst>
                <a:ext uri="{FF2B5EF4-FFF2-40B4-BE49-F238E27FC236}">
                  <a16:creationId xmlns:a16="http://schemas.microsoft.com/office/drawing/2014/main" id="{97602006-4C37-124E-391F-3EC447FC65A7}"/>
                </a:ext>
              </a:extLst>
            </p:cNvPr>
            <p:cNvSpPr txBox="1"/>
            <p:nvPr/>
          </p:nvSpPr>
          <p:spPr>
            <a:xfrm>
              <a:off x="7857" y="955532"/>
              <a:ext cx="592490"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9" name="Text Box 8">
              <a:extLst>
                <a:ext uri="{FF2B5EF4-FFF2-40B4-BE49-F238E27FC236}">
                  <a16:creationId xmlns:a16="http://schemas.microsoft.com/office/drawing/2014/main" id="{31B72DC7-6EA2-2A75-C810-4F66D3FF1619}"/>
                </a:ext>
              </a:extLst>
            </p:cNvPr>
            <p:cNvSpPr txBox="1"/>
            <p:nvPr/>
          </p:nvSpPr>
          <p:spPr>
            <a:xfrm>
              <a:off x="37680" y="5376868"/>
              <a:ext cx="474345" cy="2889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62" name="Group 61">
              <a:extLst>
                <a:ext uri="{FF2B5EF4-FFF2-40B4-BE49-F238E27FC236}">
                  <a16:creationId xmlns:a16="http://schemas.microsoft.com/office/drawing/2014/main" id="{FCE29701-DAE8-BD41-D1A2-3125E025E9E2}"/>
                </a:ext>
              </a:extLst>
            </p:cNvPr>
            <p:cNvGrpSpPr/>
            <p:nvPr/>
          </p:nvGrpSpPr>
          <p:grpSpPr>
            <a:xfrm>
              <a:off x="240745" y="1238848"/>
              <a:ext cx="750" cy="4022849"/>
              <a:chOff x="70331" y="1059915"/>
              <a:chExt cx="750" cy="4557104"/>
            </a:xfrm>
          </p:grpSpPr>
          <p:cxnSp>
            <p:nvCxnSpPr>
              <p:cNvPr id="71" name="Straight Connector 70">
                <a:extLst>
                  <a:ext uri="{FF2B5EF4-FFF2-40B4-BE49-F238E27FC236}">
                    <a16:creationId xmlns:a16="http://schemas.microsoft.com/office/drawing/2014/main" id="{691AF9BE-EE0E-F8F9-9329-BC93E970C52E}"/>
                  </a:ext>
                </a:extLst>
              </p:cNvPr>
              <p:cNvCxnSpPr>
                <a:cxnSpLocks/>
              </p:cNvCxnSpPr>
              <p:nvPr/>
            </p:nvCxnSpPr>
            <p:spPr>
              <a:xfrm flipV="1">
                <a:off x="70331" y="1059915"/>
                <a:ext cx="0" cy="1446785"/>
              </a:xfrm>
              <a:prstGeom prst="line">
                <a:avLst/>
              </a:prstGeom>
              <a:ln w="44450">
                <a:gradFill>
                  <a:gsLst>
                    <a:gs pos="0">
                      <a:srgbClr val="C023C9"/>
                    </a:gs>
                    <a:gs pos="100000">
                      <a:srgbClr val="FF0000"/>
                    </a:gs>
                  </a:gsLst>
                  <a:lin ang="5400000" scaled="1"/>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766415-3BAF-65B5-8669-D837AD8ACFD2}"/>
                  </a:ext>
                </a:extLst>
              </p:cNvPr>
              <p:cNvCxnSpPr>
                <a:cxnSpLocks/>
              </p:cNvCxnSpPr>
              <p:nvPr/>
            </p:nvCxnSpPr>
            <p:spPr>
              <a:xfrm flipV="1">
                <a:off x="71081" y="4167614"/>
                <a:ext cx="0" cy="1449405"/>
              </a:xfrm>
              <a:prstGeom prst="line">
                <a:avLst/>
              </a:prstGeom>
              <a:ln w="44450">
                <a:gradFill>
                  <a:gsLst>
                    <a:gs pos="0">
                      <a:srgbClr val="12C2B7"/>
                    </a:gs>
                    <a:gs pos="100000">
                      <a:srgbClr val="C023C9"/>
                    </a:gs>
                  </a:gsLst>
                  <a:lin ang="5400000" scaled="1"/>
                </a:gradFill>
                <a:headEnd type="oval" w="med" len="med"/>
              </a:ln>
            </p:spPr>
            <p:style>
              <a:lnRef idx="1">
                <a:schemeClr val="accent1"/>
              </a:lnRef>
              <a:fillRef idx="0">
                <a:schemeClr val="accent1"/>
              </a:fillRef>
              <a:effectRef idx="0">
                <a:schemeClr val="accent1"/>
              </a:effectRef>
              <a:fontRef idx="minor">
                <a:schemeClr val="tx1"/>
              </a:fontRef>
            </p:style>
          </p:cxnSp>
        </p:grpSp>
        <p:sp>
          <p:nvSpPr>
            <p:cNvPr id="65" name="Text Box 9">
              <a:extLst>
                <a:ext uri="{FF2B5EF4-FFF2-40B4-BE49-F238E27FC236}">
                  <a16:creationId xmlns:a16="http://schemas.microsoft.com/office/drawing/2014/main" id="{3D905ACC-F5A5-6F02-9336-00A7C788861B}"/>
                </a:ext>
              </a:extLst>
            </p:cNvPr>
            <p:cNvSpPr txBox="1"/>
            <p:nvPr/>
          </p:nvSpPr>
          <p:spPr>
            <a:xfrm rot="16200000">
              <a:off x="-401767" y="3088503"/>
              <a:ext cx="1285023"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RISK LEVEL</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73" name="Text Box 7">
            <a:extLst>
              <a:ext uri="{FF2B5EF4-FFF2-40B4-BE49-F238E27FC236}">
                <a16:creationId xmlns:a16="http://schemas.microsoft.com/office/drawing/2014/main" id="{2356C32B-A3C1-A3C7-F957-743FB426C72D}"/>
              </a:ext>
            </a:extLst>
          </p:cNvPr>
          <p:cNvSpPr txBox="1"/>
          <p:nvPr/>
        </p:nvSpPr>
        <p:spPr>
          <a:xfrm>
            <a:off x="11433747" y="426170"/>
            <a:ext cx="626823"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4" name="Text Box 8">
            <a:extLst>
              <a:ext uri="{FF2B5EF4-FFF2-40B4-BE49-F238E27FC236}">
                <a16:creationId xmlns:a16="http://schemas.microsoft.com/office/drawing/2014/main" id="{58B4BCEB-6D76-4EC6-B5C5-7F4F55848FB9}"/>
              </a:ext>
            </a:extLst>
          </p:cNvPr>
          <p:cNvSpPr txBox="1"/>
          <p:nvPr/>
        </p:nvSpPr>
        <p:spPr>
          <a:xfrm>
            <a:off x="2351483" y="437745"/>
            <a:ext cx="474321"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ED7D31"/>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30FA00B2-1B8C-A90C-3E86-0184FD4D0A16}"/>
              </a:ext>
            </a:extLst>
          </p:cNvPr>
          <p:cNvCxnSpPr>
            <a:cxnSpLocks/>
          </p:cNvCxnSpPr>
          <p:nvPr/>
        </p:nvCxnSpPr>
        <p:spPr>
          <a:xfrm>
            <a:off x="2945219" y="560241"/>
            <a:ext cx="3145093" cy="0"/>
          </a:xfrm>
          <a:prstGeom prst="line">
            <a:avLst/>
          </a:prstGeom>
          <a:ln w="44450">
            <a:gradFill>
              <a:gsLst>
                <a:gs pos="0">
                  <a:schemeClr val="accent4"/>
                </a:gs>
                <a:gs pos="100000">
                  <a:schemeClr val="accent2"/>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965E9-989C-E233-4D11-1C9A84CD13E4}"/>
              </a:ext>
            </a:extLst>
          </p:cNvPr>
          <p:cNvCxnSpPr>
            <a:cxnSpLocks/>
          </p:cNvCxnSpPr>
          <p:nvPr/>
        </p:nvCxnSpPr>
        <p:spPr>
          <a:xfrm>
            <a:off x="7974419" y="555418"/>
            <a:ext cx="3395530" cy="0"/>
          </a:xfrm>
          <a:prstGeom prst="line">
            <a:avLst/>
          </a:prstGeom>
          <a:ln w="44450">
            <a:gradFill>
              <a:gsLst>
                <a:gs pos="0">
                  <a:schemeClr val="accent2"/>
                </a:gs>
                <a:gs pos="100000">
                  <a:srgbClr val="FF0000"/>
                </a:gs>
              </a:gsLst>
              <a:lin ang="0" scaled="0"/>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sp>
        <p:nvSpPr>
          <p:cNvPr id="77" name="Text Box 13">
            <a:extLst>
              <a:ext uri="{FF2B5EF4-FFF2-40B4-BE49-F238E27FC236}">
                <a16:creationId xmlns:a16="http://schemas.microsoft.com/office/drawing/2014/main" id="{41E80AB4-51C8-032A-FF17-5EF12FC5805F}"/>
              </a:ext>
            </a:extLst>
          </p:cNvPr>
          <p:cNvSpPr txBox="1"/>
          <p:nvPr/>
        </p:nvSpPr>
        <p:spPr>
          <a:xfrm>
            <a:off x="5826642" y="409138"/>
            <a:ext cx="2465855" cy="2893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IMPORTANCE</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OVERVIEW</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688070792"/>
              </p:ext>
            </p:extLst>
          </p:nvPr>
        </p:nvGraphicFramePr>
        <p:xfrm>
          <a:off x="3963572" y="425302"/>
          <a:ext cx="7796040" cy="5510654"/>
        </p:xfrm>
        <a:graphic>
          <a:graphicData uri="http://schemas.openxmlformats.org/drawingml/2006/table">
            <a:tbl>
              <a:tblPr>
                <a:tableStyleId>{5C22544A-7EE6-4342-B048-85BDC9FD1C3A}</a:tableStyleId>
              </a:tblPr>
              <a:tblGrid>
                <a:gridCol w="1863070">
                  <a:extLst>
                    <a:ext uri="{9D8B030D-6E8A-4147-A177-3AD203B41FA5}">
                      <a16:colId xmlns:a16="http://schemas.microsoft.com/office/drawing/2014/main" val="2399945540"/>
                    </a:ext>
                  </a:extLst>
                </a:gridCol>
                <a:gridCol w="1186594">
                  <a:extLst>
                    <a:ext uri="{9D8B030D-6E8A-4147-A177-3AD203B41FA5}">
                      <a16:colId xmlns:a16="http://schemas.microsoft.com/office/drawing/2014/main" val="415864803"/>
                    </a:ext>
                  </a:extLst>
                </a:gridCol>
                <a:gridCol w="1186594">
                  <a:extLst>
                    <a:ext uri="{9D8B030D-6E8A-4147-A177-3AD203B41FA5}">
                      <a16:colId xmlns:a16="http://schemas.microsoft.com/office/drawing/2014/main" val="2312584444"/>
                    </a:ext>
                  </a:extLst>
                </a:gridCol>
                <a:gridCol w="1186594">
                  <a:extLst>
                    <a:ext uri="{9D8B030D-6E8A-4147-A177-3AD203B41FA5}">
                      <a16:colId xmlns:a16="http://schemas.microsoft.com/office/drawing/2014/main" val="4154945041"/>
                    </a:ext>
                  </a:extLst>
                </a:gridCol>
                <a:gridCol w="1186594">
                  <a:extLst>
                    <a:ext uri="{9D8B030D-6E8A-4147-A177-3AD203B41FA5}">
                      <a16:colId xmlns:a16="http://schemas.microsoft.com/office/drawing/2014/main" val="1939968154"/>
                    </a:ext>
                  </a:extLst>
                </a:gridCol>
                <a:gridCol w="1186594">
                  <a:extLst>
                    <a:ext uri="{9D8B030D-6E8A-4147-A177-3AD203B41FA5}">
                      <a16:colId xmlns:a16="http://schemas.microsoft.com/office/drawing/2014/main" val="3012417241"/>
                    </a:ext>
                  </a:extLst>
                </a:gridCol>
              </a:tblGrid>
              <a:tr h="723014">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8476741" y="2304175"/>
            <a:ext cx="583443" cy="583443"/>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6"/>
          <a:stretch>
            <a:fillRect/>
          </a:stretch>
        </p:blipFill>
        <p:spPr>
          <a:xfrm>
            <a:off x="8476741" y="3219821"/>
            <a:ext cx="583443" cy="583443"/>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6"/>
          <a:stretch>
            <a:fillRect/>
          </a:stretch>
        </p:blipFill>
        <p:spPr>
          <a:xfrm>
            <a:off x="9722911" y="2304175"/>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6162937" y="1388529"/>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6162937" y="230417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10886713" y="3219821"/>
            <a:ext cx="583443" cy="583443"/>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2"/>
          <a:stretch>
            <a:fillRect/>
          </a:stretch>
        </p:blipFill>
        <p:spPr>
          <a:xfrm>
            <a:off x="10886713" y="2304175"/>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9722911" y="3219821"/>
            <a:ext cx="583443" cy="583443"/>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2"/>
          <a:stretch>
            <a:fillRect/>
          </a:stretch>
        </p:blipFill>
        <p:spPr>
          <a:xfrm>
            <a:off x="9722911" y="1388529"/>
            <a:ext cx="583443" cy="583443"/>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2"/>
          <a:stretch>
            <a:fillRect/>
          </a:stretch>
        </p:blipFill>
        <p:spPr>
          <a:xfrm>
            <a:off x="8476741" y="1388529"/>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6162937" y="3219821"/>
            <a:ext cx="583443" cy="583443"/>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3"/>
          <a:stretch>
            <a:fillRect/>
          </a:stretch>
        </p:blipFill>
        <p:spPr>
          <a:xfrm>
            <a:off x="10886713" y="1388529"/>
            <a:ext cx="583443" cy="583443"/>
          </a:xfrm>
          <a:prstGeom prst="rect">
            <a:avLst/>
          </a:prstGeom>
        </p:spPr>
      </p:pic>
      <p:pic>
        <p:nvPicPr>
          <p:cNvPr id="50" name="Picture 49" descr="Icon&#10;&#10;Description automatically generated">
            <a:extLst>
              <a:ext uri="{FF2B5EF4-FFF2-40B4-BE49-F238E27FC236}">
                <a16:creationId xmlns:a16="http://schemas.microsoft.com/office/drawing/2014/main" id="{19EC2FA4-60C8-ECF3-B7D6-1E1F7F73EC9C}"/>
              </a:ext>
            </a:extLst>
          </p:cNvPr>
          <p:cNvPicPr>
            <a:picLocks noChangeAspect="1"/>
          </p:cNvPicPr>
          <p:nvPr/>
        </p:nvPicPr>
        <p:blipFill>
          <a:blip r:embed="rId3"/>
          <a:stretch>
            <a:fillRect/>
          </a:stretch>
        </p:blipFill>
        <p:spPr>
          <a:xfrm>
            <a:off x="7095093" y="4084603"/>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7564737" y="4376324"/>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8269783" y="5023565"/>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8746897" y="5304653"/>
            <a:ext cx="583443" cy="583443"/>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bstract white geometric texture">
            <a:extLst>
              <a:ext uri="{FF2B5EF4-FFF2-40B4-BE49-F238E27FC236}">
                <a16:creationId xmlns:a16="http://schemas.microsoft.com/office/drawing/2014/main" id="{395CD37A-06D3-92B1-576D-9B5A78914EBE}"/>
              </a:ext>
            </a:extLst>
          </p:cNvPr>
          <p:cNvPicPr>
            <a:picLocks noChangeAspect="1"/>
          </p:cNvPicPr>
          <p:nvPr/>
        </p:nvPicPr>
        <p:blipFill>
          <a:blip r:embed="rId2"/>
          <a:stretch>
            <a:fillRect/>
          </a:stretch>
        </p:blipFill>
        <p:spPr>
          <a:xfrm>
            <a:off x="-11373" y="0"/>
            <a:ext cx="12203371" cy="6858000"/>
          </a:xfrm>
          <a:prstGeom prst="rect">
            <a:avLst/>
          </a:prstGeom>
        </p:spPr>
      </p:pic>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4"/>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7"/>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Research</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Interviews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Wireframe</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7"/>
          <a:stretch>
            <a:fillRect/>
          </a:stretch>
        </p:blipFill>
        <p:spPr>
          <a:xfrm>
            <a:off x="5855574" y="453972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7"/>
          <a:stretch>
            <a:fillRect/>
          </a:stretch>
        </p:blipFill>
        <p:spPr>
          <a:xfrm>
            <a:off x="5855574" y="5142303"/>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7"/>
          <a:stretch>
            <a:fillRect/>
          </a:stretch>
        </p:blipFill>
        <p:spPr>
          <a:xfrm>
            <a:off x="8140132" y="453972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7"/>
          <a:stretch>
            <a:fillRect/>
          </a:stretch>
        </p:blipFill>
        <p:spPr>
          <a:xfrm>
            <a:off x="3586223" y="3921754"/>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0"/>
          <a:stretch>
            <a:fillRect/>
          </a:stretch>
        </p:blipFill>
        <p:spPr>
          <a:xfrm>
            <a:off x="3586223" y="453972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0"/>
          <a:stretch>
            <a:fillRect/>
          </a:stretch>
        </p:blipFill>
        <p:spPr>
          <a:xfrm>
            <a:off x="10422120" y="5142303"/>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3"/>
          <a:stretch>
            <a:fillRect/>
          </a:stretch>
        </p:blipFill>
        <p:spPr>
          <a:xfrm>
            <a:off x="10422120" y="453972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3"/>
          <a:stretch>
            <a:fillRect/>
          </a:stretch>
        </p:blipFill>
        <p:spPr>
          <a:xfrm>
            <a:off x="8140132" y="5142303"/>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3"/>
          <a:stretch>
            <a:fillRect/>
          </a:stretch>
        </p:blipFill>
        <p:spPr>
          <a:xfrm>
            <a:off x="8140132" y="3921754"/>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3"/>
          <a:stretch>
            <a:fillRect/>
          </a:stretch>
        </p:blipFill>
        <p:spPr>
          <a:xfrm>
            <a:off x="5855574" y="3921754"/>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4"/>
          <a:stretch>
            <a:fillRect/>
          </a:stretch>
        </p:blipFill>
        <p:spPr>
          <a:xfrm>
            <a:off x="3586223" y="5142303"/>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4"/>
          <a:stretch>
            <a:fillRect/>
          </a:stretch>
        </p:blipFill>
        <p:spPr>
          <a:xfrm>
            <a:off x="10422120" y="3921754"/>
            <a:ext cx="457200" cy="457200"/>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74317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spTree>
    <p:extLst>
      <p:ext uri="{BB962C8B-B14F-4D97-AF65-F5344CB8AC3E}">
        <p14:creationId xmlns:p14="http://schemas.microsoft.com/office/powerpoint/2010/main" val="363689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bstract white geometric texture">
            <a:extLst>
              <a:ext uri="{FF2B5EF4-FFF2-40B4-BE49-F238E27FC236}">
                <a16:creationId xmlns:a16="http://schemas.microsoft.com/office/drawing/2014/main" id="{AE0658E2-85DC-B0F7-12F5-979BA992E67A}"/>
              </a:ext>
            </a:extLst>
          </p:cNvPr>
          <p:cNvPicPr>
            <a:picLocks noChangeAspect="1"/>
          </p:cNvPicPr>
          <p:nvPr/>
        </p:nvPicPr>
        <p:blipFill>
          <a:blip r:embed="rId2"/>
          <a:stretch>
            <a:fillRect/>
          </a:stretch>
        </p:blipFill>
        <p:spPr>
          <a:xfrm>
            <a:off x="-11373"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Provide Imagery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Design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Analysis </a:t>
                      </a:r>
                    </a:p>
                    <a:p>
                      <a:pPr algn="r" fontAlgn="ctr"/>
                      <a:r>
                        <a:rPr lang="en-US" sz="1600" b="0" i="0" u="none" strike="noStrike" dirty="0">
                          <a:solidFill>
                            <a:schemeClr val="bg1"/>
                          </a:solidFill>
                          <a:effectLst/>
                          <a:latin typeface="Century Gothic" panose="020B0502020202020204" pitchFamily="34" charset="0"/>
                        </a:rPr>
                        <a:t>+ Requirements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55" name="Picture 54" descr="Icon&#10;&#10;Description automatically generated">
            <a:extLst>
              <a:ext uri="{FF2B5EF4-FFF2-40B4-BE49-F238E27FC236}">
                <a16:creationId xmlns:a16="http://schemas.microsoft.com/office/drawing/2014/main" id="{CB1EDD43-4F85-DA40-1272-43133D0BEFA1}"/>
              </a:ext>
            </a:extLst>
          </p:cNvPr>
          <p:cNvPicPr>
            <a:picLocks noChangeAspect="1"/>
          </p:cNvPicPr>
          <p:nvPr/>
        </p:nvPicPr>
        <p:blipFill>
          <a:blip r:embed="rId3"/>
          <a:stretch>
            <a:fillRect/>
          </a:stretch>
        </p:blipFill>
        <p:spPr>
          <a:xfrm>
            <a:off x="10430613" y="3924618"/>
            <a:ext cx="457200" cy="457200"/>
          </a:xfrm>
          <a:prstGeom prst="rect">
            <a:avLst/>
          </a:prstGeom>
        </p:spPr>
      </p:pic>
      <p:sp>
        <p:nvSpPr>
          <p:cNvPr id="10" name="TextBox 1">
            <a:extLst>
              <a:ext uri="{FF2B5EF4-FFF2-40B4-BE49-F238E27FC236}">
                <a16:creationId xmlns:a16="http://schemas.microsoft.com/office/drawing/2014/main" id="{D58BC5A2-706F-997E-E030-4557B20463BD}"/>
              </a:ext>
            </a:extLst>
          </p:cNvPr>
          <p:cNvSpPr txBox="1"/>
          <p:nvPr/>
        </p:nvSpPr>
        <p:spPr>
          <a:xfrm>
            <a:off x="300446" y="2739204"/>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pic>
        <p:nvPicPr>
          <p:cNvPr id="21" name="Picture 20" descr="A picture containing text, sign, outdoor, clipart&#10;&#10;Description automatically generated">
            <a:extLst>
              <a:ext uri="{FF2B5EF4-FFF2-40B4-BE49-F238E27FC236}">
                <a16:creationId xmlns:a16="http://schemas.microsoft.com/office/drawing/2014/main" id="{56F34219-74D6-E371-E573-50CD532DB05E}"/>
              </a:ext>
            </a:extLst>
          </p:cNvPr>
          <p:cNvPicPr>
            <a:picLocks noChangeAspect="1"/>
          </p:cNvPicPr>
          <p:nvPr/>
        </p:nvPicPr>
        <p:blipFill>
          <a:blip r:embed="rId11"/>
          <a:stretch>
            <a:fillRect/>
          </a:stretch>
        </p:blipFill>
        <p:spPr>
          <a:xfrm>
            <a:off x="3572010" y="3921754"/>
            <a:ext cx="457200" cy="457200"/>
          </a:xfrm>
          <a:prstGeom prst="rect">
            <a:avLst/>
          </a:prstGeom>
        </p:spPr>
      </p:pic>
      <p:pic>
        <p:nvPicPr>
          <p:cNvPr id="31" name="Picture 30" descr="A picture containing text, sign, outdoor, clipart&#10;&#10;Description automatically generated">
            <a:extLst>
              <a:ext uri="{FF2B5EF4-FFF2-40B4-BE49-F238E27FC236}">
                <a16:creationId xmlns:a16="http://schemas.microsoft.com/office/drawing/2014/main" id="{42362C67-3DA4-58CD-C4BF-3076A35EC9A1}"/>
              </a:ext>
            </a:extLst>
          </p:cNvPr>
          <p:cNvPicPr>
            <a:picLocks noChangeAspect="1"/>
          </p:cNvPicPr>
          <p:nvPr/>
        </p:nvPicPr>
        <p:blipFill>
          <a:blip r:embed="rId11"/>
          <a:stretch>
            <a:fillRect/>
          </a:stretch>
        </p:blipFill>
        <p:spPr>
          <a:xfrm>
            <a:off x="3571092" y="4528434"/>
            <a:ext cx="457200" cy="457200"/>
          </a:xfrm>
          <a:prstGeom prst="rect">
            <a:avLst/>
          </a:prstGeom>
        </p:spPr>
      </p:pic>
      <p:pic>
        <p:nvPicPr>
          <p:cNvPr id="32" name="Picture 31" descr="A picture containing text, sign, outdoor, clipart&#10;&#10;Description automatically generated">
            <a:extLst>
              <a:ext uri="{FF2B5EF4-FFF2-40B4-BE49-F238E27FC236}">
                <a16:creationId xmlns:a16="http://schemas.microsoft.com/office/drawing/2014/main" id="{FEEE7764-DE42-1F26-5648-C7245379840F}"/>
              </a:ext>
            </a:extLst>
          </p:cNvPr>
          <p:cNvPicPr>
            <a:picLocks noChangeAspect="1"/>
          </p:cNvPicPr>
          <p:nvPr/>
        </p:nvPicPr>
        <p:blipFill>
          <a:blip r:embed="rId11"/>
          <a:stretch>
            <a:fillRect/>
          </a:stretch>
        </p:blipFill>
        <p:spPr>
          <a:xfrm>
            <a:off x="3571092" y="5135282"/>
            <a:ext cx="457200" cy="457200"/>
          </a:xfrm>
          <a:prstGeom prst="rect">
            <a:avLst/>
          </a:prstGeom>
        </p:spPr>
      </p:pic>
      <p:pic>
        <p:nvPicPr>
          <p:cNvPr id="34" name="Picture 33" descr="A picture containing text, sign, outdoor, clipart&#10;&#10;Description automatically generated">
            <a:extLst>
              <a:ext uri="{FF2B5EF4-FFF2-40B4-BE49-F238E27FC236}">
                <a16:creationId xmlns:a16="http://schemas.microsoft.com/office/drawing/2014/main" id="{309E296B-D4F1-2758-B7F1-FD9C64917692}"/>
              </a:ext>
            </a:extLst>
          </p:cNvPr>
          <p:cNvPicPr>
            <a:picLocks noChangeAspect="1"/>
          </p:cNvPicPr>
          <p:nvPr/>
        </p:nvPicPr>
        <p:blipFill>
          <a:blip r:embed="rId11"/>
          <a:stretch>
            <a:fillRect/>
          </a:stretch>
        </p:blipFill>
        <p:spPr>
          <a:xfrm>
            <a:off x="5864984" y="5135282"/>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3D653073-3B36-54C8-E533-78E58135C7CC}"/>
              </a:ext>
            </a:extLst>
          </p:cNvPr>
          <p:cNvPicPr>
            <a:picLocks noChangeAspect="1"/>
          </p:cNvPicPr>
          <p:nvPr/>
        </p:nvPicPr>
        <p:blipFill>
          <a:blip r:embed="rId5"/>
          <a:stretch>
            <a:fillRect/>
          </a:stretch>
        </p:blipFill>
        <p:spPr>
          <a:xfrm>
            <a:off x="5867400" y="3921754"/>
            <a:ext cx="457200" cy="457200"/>
          </a:xfrm>
          <a:prstGeom prst="rect">
            <a:avLst/>
          </a:prstGeom>
        </p:spPr>
      </p:pic>
      <p:pic>
        <p:nvPicPr>
          <p:cNvPr id="49" name="Picture 48" descr="Icon&#10;&#10;Description automatically generated">
            <a:extLst>
              <a:ext uri="{FF2B5EF4-FFF2-40B4-BE49-F238E27FC236}">
                <a16:creationId xmlns:a16="http://schemas.microsoft.com/office/drawing/2014/main" id="{352D4708-75EA-4633-D4C2-A4F2C628368F}"/>
              </a:ext>
            </a:extLst>
          </p:cNvPr>
          <p:cNvPicPr>
            <a:picLocks noChangeAspect="1"/>
          </p:cNvPicPr>
          <p:nvPr/>
        </p:nvPicPr>
        <p:blipFill>
          <a:blip r:embed="rId5"/>
          <a:stretch>
            <a:fillRect/>
          </a:stretch>
        </p:blipFill>
        <p:spPr>
          <a:xfrm>
            <a:off x="5862594" y="4528433"/>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624523FE-9E9F-5B22-CC26-328C6E431AC5}"/>
              </a:ext>
            </a:extLst>
          </p:cNvPr>
          <p:cNvPicPr>
            <a:picLocks noChangeAspect="1"/>
          </p:cNvPicPr>
          <p:nvPr/>
        </p:nvPicPr>
        <p:blipFill>
          <a:blip r:embed="rId5"/>
          <a:stretch>
            <a:fillRect/>
          </a:stretch>
        </p:blipFill>
        <p:spPr>
          <a:xfrm>
            <a:off x="8145420" y="4528433"/>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99231AC3-05FD-5CD9-A703-32BCD7A27EF0}"/>
              </a:ext>
            </a:extLst>
          </p:cNvPr>
          <p:cNvPicPr>
            <a:picLocks noChangeAspect="1"/>
          </p:cNvPicPr>
          <p:nvPr/>
        </p:nvPicPr>
        <p:blipFill>
          <a:blip r:embed="rId5"/>
          <a:stretch>
            <a:fillRect/>
          </a:stretch>
        </p:blipFill>
        <p:spPr>
          <a:xfrm>
            <a:off x="8145420" y="5139837"/>
            <a:ext cx="457200" cy="457200"/>
          </a:xfrm>
          <a:prstGeom prst="rect">
            <a:avLst/>
          </a:prstGeom>
        </p:spPr>
      </p:pic>
      <p:pic>
        <p:nvPicPr>
          <p:cNvPr id="52" name="Picture 51" descr="Icon&#10;&#10;Description automatically generated">
            <a:extLst>
              <a:ext uri="{FF2B5EF4-FFF2-40B4-BE49-F238E27FC236}">
                <a16:creationId xmlns:a16="http://schemas.microsoft.com/office/drawing/2014/main" id="{28C9FBFA-A0AB-6945-D7FE-27EB724ED670}"/>
              </a:ext>
            </a:extLst>
          </p:cNvPr>
          <p:cNvPicPr>
            <a:picLocks noChangeAspect="1"/>
          </p:cNvPicPr>
          <p:nvPr/>
        </p:nvPicPr>
        <p:blipFill>
          <a:blip r:embed="rId8"/>
          <a:stretch>
            <a:fillRect/>
          </a:stretch>
        </p:blipFill>
        <p:spPr>
          <a:xfrm>
            <a:off x="8145396" y="3923346"/>
            <a:ext cx="457200" cy="457200"/>
          </a:xfrm>
          <a:prstGeom prst="rect">
            <a:avLst/>
          </a:prstGeom>
        </p:spPr>
      </p:pic>
      <p:pic>
        <p:nvPicPr>
          <p:cNvPr id="53" name="Picture 52" descr="Icon&#10;&#10;Description automatically generated">
            <a:extLst>
              <a:ext uri="{FF2B5EF4-FFF2-40B4-BE49-F238E27FC236}">
                <a16:creationId xmlns:a16="http://schemas.microsoft.com/office/drawing/2014/main" id="{39FE5F46-78CC-6627-7065-2EBBADB76CA2}"/>
              </a:ext>
            </a:extLst>
          </p:cNvPr>
          <p:cNvPicPr>
            <a:picLocks noChangeAspect="1"/>
          </p:cNvPicPr>
          <p:nvPr/>
        </p:nvPicPr>
        <p:blipFill>
          <a:blip r:embed="rId8"/>
          <a:stretch>
            <a:fillRect/>
          </a:stretch>
        </p:blipFill>
        <p:spPr>
          <a:xfrm>
            <a:off x="10433028" y="5135281"/>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691BE3E3-1D44-9C5A-B7BA-2DC72D768CA2}"/>
              </a:ext>
            </a:extLst>
          </p:cNvPr>
          <p:cNvPicPr>
            <a:picLocks noChangeAspect="1"/>
          </p:cNvPicPr>
          <p:nvPr/>
        </p:nvPicPr>
        <p:blipFill>
          <a:blip r:embed="rId3"/>
          <a:stretch>
            <a:fillRect/>
          </a:stretch>
        </p:blipFill>
        <p:spPr>
          <a:xfrm>
            <a:off x="10438663" y="4531798"/>
            <a:ext cx="457200" cy="457200"/>
          </a:xfrm>
          <a:prstGeom prst="rect">
            <a:avLst/>
          </a:prstGeom>
        </p:spPr>
      </p:pic>
    </p:spTree>
    <p:extLst>
      <p:ext uri="{BB962C8B-B14F-4D97-AF65-F5344CB8AC3E}">
        <p14:creationId xmlns:p14="http://schemas.microsoft.com/office/powerpoint/2010/main" val="309998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RACI MATRIX</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767884865"/>
              </p:ext>
            </p:extLst>
          </p:nvPr>
        </p:nvGraphicFramePr>
        <p:xfrm>
          <a:off x="300446" y="603745"/>
          <a:ext cx="11469802" cy="5542908"/>
        </p:xfrm>
        <a:graphic>
          <a:graphicData uri="http://schemas.openxmlformats.org/drawingml/2006/table">
            <a:tbl>
              <a:tblPr>
                <a:tableStyleId>{5C22544A-7EE6-4342-B048-85BDC9FD1C3A}</a:tableStyleId>
              </a:tblPr>
              <a:tblGrid>
                <a:gridCol w="3495377">
                  <a:extLst>
                    <a:ext uri="{9D8B030D-6E8A-4147-A177-3AD203B41FA5}">
                      <a16:colId xmlns:a16="http://schemas.microsoft.com/office/drawing/2014/main" val="2399945540"/>
                    </a:ext>
                  </a:extLst>
                </a:gridCol>
                <a:gridCol w="1594885">
                  <a:extLst>
                    <a:ext uri="{9D8B030D-6E8A-4147-A177-3AD203B41FA5}">
                      <a16:colId xmlns:a16="http://schemas.microsoft.com/office/drawing/2014/main" val="415864803"/>
                    </a:ext>
                  </a:extLst>
                </a:gridCol>
                <a:gridCol w="1594885">
                  <a:extLst>
                    <a:ext uri="{9D8B030D-6E8A-4147-A177-3AD203B41FA5}">
                      <a16:colId xmlns:a16="http://schemas.microsoft.com/office/drawing/2014/main" val="4154945041"/>
                    </a:ext>
                  </a:extLst>
                </a:gridCol>
                <a:gridCol w="1594885">
                  <a:extLst>
                    <a:ext uri="{9D8B030D-6E8A-4147-A177-3AD203B41FA5}">
                      <a16:colId xmlns:a16="http://schemas.microsoft.com/office/drawing/2014/main" val="545444610"/>
                    </a:ext>
                  </a:extLst>
                </a:gridCol>
                <a:gridCol w="1594885">
                  <a:extLst>
                    <a:ext uri="{9D8B030D-6E8A-4147-A177-3AD203B41FA5}">
                      <a16:colId xmlns:a16="http://schemas.microsoft.com/office/drawing/2014/main" val="1939968154"/>
                    </a:ext>
                  </a:extLst>
                </a:gridCol>
                <a:gridCol w="1594885">
                  <a:extLst>
                    <a:ext uri="{9D8B030D-6E8A-4147-A177-3AD203B41FA5}">
                      <a16:colId xmlns:a16="http://schemas.microsoft.com/office/drawing/2014/main" val="3012417241"/>
                    </a:ext>
                  </a:extLst>
                </a:gridCol>
              </a:tblGrid>
              <a:tr h="445944">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a:t>
                      </a:r>
                      <a:endParaRPr lang="en-US" sz="1600" b="0" i="0" u="none" strike="noStrike" dirty="0">
                        <a:solidFill>
                          <a:srgbClr val="000000"/>
                        </a:solidFill>
                        <a:effectLst/>
                        <a:latin typeface="Century Gothic" panose="020B0502020202020204" pitchFamily="34" charset="0"/>
                      </a:endParaRP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Ling</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Renee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Georgia</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Request Review by PMO</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Submit Project Request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Research Solution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Develop Business Case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504578"/>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Charter</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58806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Schedule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6074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Additional Plans as Required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3967931"/>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Build Deliverables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70565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Status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562823"/>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Perform Change Management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781970"/>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Lessons Learned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15077"/>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Closure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0416"/>
                  </a:ext>
                </a:extLst>
              </a:tr>
            </a:tbl>
          </a:graphicData>
        </a:graphic>
      </p:graphicFrame>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4696010" y="1082665"/>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4221133" y="1082666"/>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4437524" y="1931269"/>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4437524" y="2353948"/>
            <a:ext cx="355845" cy="355845"/>
          </a:xfrm>
          <a:prstGeom prst="rect">
            <a:avLst/>
          </a:prstGeom>
        </p:spPr>
      </p:pic>
    </p:spTree>
    <p:extLst>
      <p:ext uri="{BB962C8B-B14F-4D97-AF65-F5344CB8AC3E}">
        <p14:creationId xmlns:p14="http://schemas.microsoft.com/office/powerpoint/2010/main" val="29530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a:effectLst/>
                          <a:latin typeface="Century Gothic" panose="020B0502020202020204" pitchFamily="34" charset="0"/>
                        </a:rPr>
                        <a:t>I</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R / A</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12160</TotalTime>
  <Words>1065</Words>
  <Application>Microsoft Macintosh PowerPoint</Application>
  <PresentationFormat>Widescreen</PresentationFormat>
  <Paragraphs>587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26</cp:revision>
  <dcterms:created xsi:type="dcterms:W3CDTF">2022-05-22T18:55:25Z</dcterms:created>
  <dcterms:modified xsi:type="dcterms:W3CDTF">2022-09-13T18:51:18Z</dcterms:modified>
</cp:coreProperties>
</file>