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9"/>
  </p:notesMasterIdLst>
  <p:sldIdLst>
    <p:sldId id="320" r:id="rId2"/>
    <p:sldId id="321" r:id="rId3"/>
    <p:sldId id="322" r:id="rId4"/>
    <p:sldId id="324" r:id="rId5"/>
    <p:sldId id="325" r:id="rId6"/>
    <p:sldId id="326" r:id="rId7"/>
    <p:sldId id="295"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48735"/>
    <a:srgbClr val="6AC0F1"/>
    <a:srgbClr val="00BD9C"/>
    <a:srgbClr val="EBBCC0"/>
    <a:srgbClr val="EB3A3A"/>
    <a:srgbClr val="FFC19B"/>
    <a:srgbClr val="E9AB77"/>
    <a:srgbClr val="D14C36"/>
    <a:srgbClr val="BDE7F1"/>
    <a:srgbClr val="B5E9D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675" autoAdjust="0"/>
    <p:restoredTop sz="86447"/>
  </p:normalViewPr>
  <p:slideViewPr>
    <p:cSldViewPr snapToGrid="0" snapToObjects="1">
      <p:cViewPr>
        <p:scale>
          <a:sx n="166" d="100"/>
          <a:sy n="166" d="100"/>
        </p:scale>
        <p:origin x="80" y="20"/>
      </p:cViewPr>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_rels/viewProps.xml.rels><?xml version="1.0" encoding="UTF-8" standalone="yes"?>
<Relationships xmlns="http://schemas.openxmlformats.org/package/2006/relationships"><Relationship Id="rId3" Type="http://schemas.openxmlformats.org/officeDocument/2006/relationships/slide" Target="slides/slide3.xml"/><Relationship Id="rId7" Type="http://schemas.openxmlformats.org/officeDocument/2006/relationships/slide" Target="slides/slide7.xml"/><Relationship Id="rId2" Type="http://schemas.openxmlformats.org/officeDocument/2006/relationships/slide" Target="slides/slide2.xml"/><Relationship Id="rId1" Type="http://schemas.openxmlformats.org/officeDocument/2006/relationships/slide" Target="slides/slide1.xml"/><Relationship Id="rId6" Type="http://schemas.openxmlformats.org/officeDocument/2006/relationships/slide" Target="slides/slide6.xml"/><Relationship Id="rId5" Type="http://schemas.openxmlformats.org/officeDocument/2006/relationships/slide" Target="slides/slide5.xml"/><Relationship Id="rId4"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7/27/2021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a:t>
            </a:fld>
            <a:endParaRPr lang="en-US" dirty="0"/>
          </a:p>
        </p:txBody>
      </p:sp>
    </p:spTree>
    <p:extLst>
      <p:ext uri="{BB962C8B-B14F-4D97-AF65-F5344CB8AC3E}">
        <p14:creationId xmlns:p14="http://schemas.microsoft.com/office/powerpoint/2010/main" val="36186668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21846804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3775557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42811002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5</a:t>
            </a:fld>
            <a:endParaRPr lang="en-US" dirty="0"/>
          </a:p>
        </p:txBody>
      </p:sp>
    </p:spTree>
    <p:extLst>
      <p:ext uri="{BB962C8B-B14F-4D97-AF65-F5344CB8AC3E}">
        <p14:creationId xmlns:p14="http://schemas.microsoft.com/office/powerpoint/2010/main" val="5225764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6</a:t>
            </a:fld>
            <a:endParaRPr lang="en-US" dirty="0"/>
          </a:p>
        </p:txBody>
      </p:sp>
    </p:spTree>
    <p:extLst>
      <p:ext uri="{BB962C8B-B14F-4D97-AF65-F5344CB8AC3E}">
        <p14:creationId xmlns:p14="http://schemas.microsoft.com/office/powerpoint/2010/main" val="26515962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7</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7/27/2021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7/27/2021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7/27/2021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7/27/2021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7/27/2021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7/27/2021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7/27/2021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7/27/2021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7/27/2021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7/27/2021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7/27/2021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7/27/2021</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svg"/><Relationship Id="rId3" Type="http://schemas.openxmlformats.org/officeDocument/2006/relationships/image" Target="../media/image1.png"/><Relationship Id="rId7" Type="http://schemas.openxmlformats.org/officeDocument/2006/relationships/image" Target="../media/image5.png"/><Relationship Id="rId12" Type="http://schemas.openxmlformats.org/officeDocument/2006/relationships/image" Target="../media/image9.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svg"/><Relationship Id="rId11" Type="http://schemas.openxmlformats.org/officeDocument/2006/relationships/hyperlink" Target="https://bit.ly/2TAv0wm" TargetMode="External"/><Relationship Id="rId5" Type="http://schemas.openxmlformats.org/officeDocument/2006/relationships/image" Target="../media/image3.png"/><Relationship Id="rId10" Type="http://schemas.openxmlformats.org/officeDocument/2006/relationships/image" Target="../media/image8.svg"/><Relationship Id="rId4" Type="http://schemas.openxmlformats.org/officeDocument/2006/relationships/image" Target="../media/image2.svg"/><Relationship Id="rId9" Type="http://schemas.openxmlformats.org/officeDocument/2006/relationships/image" Target="../media/image7.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8E1B7E48-4A02-444F-963A-D6DBBEE435A3}"/>
              </a:ext>
            </a:extLst>
          </p:cNvPr>
          <p:cNvGrpSpPr/>
          <p:nvPr/>
        </p:nvGrpSpPr>
        <p:grpSpPr>
          <a:xfrm>
            <a:off x="7203068" y="-14628"/>
            <a:ext cx="5724680" cy="6219640"/>
            <a:chOff x="7203068" y="-14628"/>
            <a:chExt cx="5724680" cy="6219640"/>
          </a:xfrm>
          <a:solidFill>
            <a:schemeClr val="bg1">
              <a:alpha val="30000"/>
            </a:schemeClr>
          </a:solidFill>
        </p:grpSpPr>
        <p:sp>
          <p:nvSpPr>
            <p:cNvPr id="8" name="Triangle 7">
              <a:extLst>
                <a:ext uri="{FF2B5EF4-FFF2-40B4-BE49-F238E27FC236}">
                  <a16:creationId xmlns:a16="http://schemas.microsoft.com/office/drawing/2014/main" id="{C1F95B41-1F70-5541-A0B1-E31F6CB382D1}"/>
                </a:ext>
              </a:extLst>
            </p:cNvPr>
            <p:cNvSpPr/>
            <p:nvPr/>
          </p:nvSpPr>
          <p:spPr>
            <a:xfrm>
              <a:off x="8267700" y="1219200"/>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riangle 13">
              <a:extLst>
                <a:ext uri="{FF2B5EF4-FFF2-40B4-BE49-F238E27FC236}">
                  <a16:creationId xmlns:a16="http://schemas.microsoft.com/office/drawing/2014/main" id="{D3145F68-25BF-6F45-9133-78D5A5614430}"/>
                </a:ext>
              </a:extLst>
            </p:cNvPr>
            <p:cNvSpPr/>
            <p:nvPr/>
          </p:nvSpPr>
          <p:spPr>
            <a:xfrm rot="10800000">
              <a:off x="8267698" y="2340726"/>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riangle 14">
              <a:extLst>
                <a:ext uri="{FF2B5EF4-FFF2-40B4-BE49-F238E27FC236}">
                  <a16:creationId xmlns:a16="http://schemas.microsoft.com/office/drawing/2014/main" id="{32661B42-CFB6-BF43-BDC1-243E3C22207A}"/>
                </a:ext>
              </a:extLst>
            </p:cNvPr>
            <p:cNvSpPr/>
            <p:nvPr/>
          </p:nvSpPr>
          <p:spPr>
            <a:xfrm>
              <a:off x="9117614" y="2441587"/>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riangle 15">
              <a:extLst>
                <a:ext uri="{FF2B5EF4-FFF2-40B4-BE49-F238E27FC236}">
                  <a16:creationId xmlns:a16="http://schemas.microsoft.com/office/drawing/2014/main" id="{309A7C49-973C-FD42-AB70-5B57BBDB1D85}"/>
                </a:ext>
              </a:extLst>
            </p:cNvPr>
            <p:cNvSpPr/>
            <p:nvPr/>
          </p:nvSpPr>
          <p:spPr>
            <a:xfrm rot="10800000">
              <a:off x="9117612" y="3563113"/>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riangle 16">
              <a:extLst>
                <a:ext uri="{FF2B5EF4-FFF2-40B4-BE49-F238E27FC236}">
                  <a16:creationId xmlns:a16="http://schemas.microsoft.com/office/drawing/2014/main" id="{A49B51FE-E6AA-5A45-BD6C-DA4BF7C9EC64}"/>
                </a:ext>
              </a:extLst>
            </p:cNvPr>
            <p:cNvSpPr/>
            <p:nvPr/>
          </p:nvSpPr>
          <p:spPr>
            <a:xfrm rot="10800000">
              <a:off x="9118598" y="-14627"/>
              <a:ext cx="3073402" cy="230083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riangle 17">
              <a:extLst>
                <a:ext uri="{FF2B5EF4-FFF2-40B4-BE49-F238E27FC236}">
                  <a16:creationId xmlns:a16="http://schemas.microsoft.com/office/drawing/2014/main" id="{DCC5E1A3-499A-4A42-912A-329D6FA81565}"/>
                </a:ext>
              </a:extLst>
            </p:cNvPr>
            <p:cNvSpPr/>
            <p:nvPr/>
          </p:nvSpPr>
          <p:spPr>
            <a:xfrm>
              <a:off x="11194577" y="5032308"/>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riangle 18">
              <a:extLst>
                <a:ext uri="{FF2B5EF4-FFF2-40B4-BE49-F238E27FC236}">
                  <a16:creationId xmlns:a16="http://schemas.microsoft.com/office/drawing/2014/main" id="{7478C905-13B8-3549-A925-632AF93DA529}"/>
                </a:ext>
              </a:extLst>
            </p:cNvPr>
            <p:cNvSpPr/>
            <p:nvPr/>
          </p:nvSpPr>
          <p:spPr>
            <a:xfrm rot="10800000">
              <a:off x="10726003" y="4976702"/>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riangle 19">
              <a:extLst>
                <a:ext uri="{FF2B5EF4-FFF2-40B4-BE49-F238E27FC236}">
                  <a16:creationId xmlns:a16="http://schemas.microsoft.com/office/drawing/2014/main" id="{EBBDD6DB-9153-F84A-8A6D-72FB50473A0B}"/>
                </a:ext>
              </a:extLst>
            </p:cNvPr>
            <p:cNvSpPr/>
            <p:nvPr/>
          </p:nvSpPr>
          <p:spPr>
            <a:xfrm>
              <a:off x="10726004" y="4358384"/>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riangle 20">
              <a:extLst>
                <a:ext uri="{FF2B5EF4-FFF2-40B4-BE49-F238E27FC236}">
                  <a16:creationId xmlns:a16="http://schemas.microsoft.com/office/drawing/2014/main" id="{0F2B7324-B883-D04D-AA46-6BD0AF8386FA}"/>
                </a:ext>
              </a:extLst>
            </p:cNvPr>
            <p:cNvSpPr/>
            <p:nvPr/>
          </p:nvSpPr>
          <p:spPr>
            <a:xfrm>
              <a:off x="10732980" y="2926103"/>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riangle 21">
              <a:extLst>
                <a:ext uri="{FF2B5EF4-FFF2-40B4-BE49-F238E27FC236}">
                  <a16:creationId xmlns:a16="http://schemas.microsoft.com/office/drawing/2014/main" id="{E2E2A6B5-3297-124A-A02B-7888670A8E19}"/>
                </a:ext>
              </a:extLst>
            </p:cNvPr>
            <p:cNvSpPr/>
            <p:nvPr/>
          </p:nvSpPr>
          <p:spPr>
            <a:xfrm rot="10800000">
              <a:off x="10732979" y="3544421"/>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riangle 22">
              <a:extLst>
                <a:ext uri="{FF2B5EF4-FFF2-40B4-BE49-F238E27FC236}">
                  <a16:creationId xmlns:a16="http://schemas.microsoft.com/office/drawing/2014/main" id="{56579292-2F63-8344-B4D4-B3104A9FF118}"/>
                </a:ext>
              </a:extLst>
            </p:cNvPr>
            <p:cNvSpPr/>
            <p:nvPr/>
          </p:nvSpPr>
          <p:spPr>
            <a:xfrm>
              <a:off x="11201553" y="3600027"/>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riangle 23">
              <a:extLst>
                <a:ext uri="{FF2B5EF4-FFF2-40B4-BE49-F238E27FC236}">
                  <a16:creationId xmlns:a16="http://schemas.microsoft.com/office/drawing/2014/main" id="{7246C88E-4533-0C4B-B184-73C1B498B8FC}"/>
                </a:ext>
              </a:extLst>
            </p:cNvPr>
            <p:cNvSpPr/>
            <p:nvPr/>
          </p:nvSpPr>
          <p:spPr>
            <a:xfrm rot="10800000">
              <a:off x="11201552" y="4218345"/>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riangle 24">
              <a:extLst>
                <a:ext uri="{FF2B5EF4-FFF2-40B4-BE49-F238E27FC236}">
                  <a16:creationId xmlns:a16="http://schemas.microsoft.com/office/drawing/2014/main" id="{03EC3B23-B8B6-1B4A-9899-999384E3DFAC}"/>
                </a:ext>
              </a:extLst>
            </p:cNvPr>
            <p:cNvSpPr/>
            <p:nvPr/>
          </p:nvSpPr>
          <p:spPr>
            <a:xfrm>
              <a:off x="9465415" y="535103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riangle 25">
              <a:extLst>
                <a:ext uri="{FF2B5EF4-FFF2-40B4-BE49-F238E27FC236}">
                  <a16:creationId xmlns:a16="http://schemas.microsoft.com/office/drawing/2014/main" id="{3680E3CF-DB8A-9047-B4CD-2F5BA9988567}"/>
                </a:ext>
              </a:extLst>
            </p:cNvPr>
            <p:cNvSpPr/>
            <p:nvPr/>
          </p:nvSpPr>
          <p:spPr>
            <a:xfrm rot="10800000">
              <a:off x="8796054" y="4684640"/>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riangle 26">
              <a:extLst>
                <a:ext uri="{FF2B5EF4-FFF2-40B4-BE49-F238E27FC236}">
                  <a16:creationId xmlns:a16="http://schemas.microsoft.com/office/drawing/2014/main" id="{F70F9821-7B32-5942-B3E7-D8C865439557}"/>
                </a:ext>
              </a:extLst>
            </p:cNvPr>
            <p:cNvSpPr/>
            <p:nvPr/>
          </p:nvSpPr>
          <p:spPr>
            <a:xfrm>
              <a:off x="8796055" y="422568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riangle 27">
              <a:extLst>
                <a:ext uri="{FF2B5EF4-FFF2-40B4-BE49-F238E27FC236}">
                  <a16:creationId xmlns:a16="http://schemas.microsoft.com/office/drawing/2014/main" id="{17F49CF0-4F75-364D-B8B3-83A0B12E6A7E}"/>
                </a:ext>
              </a:extLst>
            </p:cNvPr>
            <p:cNvSpPr/>
            <p:nvPr/>
          </p:nvSpPr>
          <p:spPr>
            <a:xfrm>
              <a:off x="11429639" y="676405"/>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riangle 28">
              <a:extLst>
                <a:ext uri="{FF2B5EF4-FFF2-40B4-BE49-F238E27FC236}">
                  <a16:creationId xmlns:a16="http://schemas.microsoft.com/office/drawing/2014/main" id="{7448E9F5-8215-3D44-85D0-A590CF9868BA}"/>
                </a:ext>
              </a:extLst>
            </p:cNvPr>
            <p:cNvSpPr/>
            <p:nvPr/>
          </p:nvSpPr>
          <p:spPr>
            <a:xfrm rot="10800000">
              <a:off x="11429637" y="1797931"/>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riangle 29">
              <a:extLst>
                <a:ext uri="{FF2B5EF4-FFF2-40B4-BE49-F238E27FC236}">
                  <a16:creationId xmlns:a16="http://schemas.microsoft.com/office/drawing/2014/main" id="{90090464-F536-8E4A-BD6E-7EB365238ABE}"/>
                </a:ext>
              </a:extLst>
            </p:cNvPr>
            <p:cNvSpPr/>
            <p:nvPr/>
          </p:nvSpPr>
          <p:spPr>
            <a:xfrm rot="10800000">
              <a:off x="10001145" y="4978503"/>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riangle 30">
              <a:extLst>
                <a:ext uri="{FF2B5EF4-FFF2-40B4-BE49-F238E27FC236}">
                  <a16:creationId xmlns:a16="http://schemas.microsoft.com/office/drawing/2014/main" id="{AA7D07E8-B811-E14D-8E65-1E5D7F4AE6EB}"/>
                </a:ext>
              </a:extLst>
            </p:cNvPr>
            <p:cNvSpPr/>
            <p:nvPr/>
          </p:nvSpPr>
          <p:spPr>
            <a:xfrm>
              <a:off x="8478550" y="3436582"/>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riangle 31">
              <a:extLst>
                <a:ext uri="{FF2B5EF4-FFF2-40B4-BE49-F238E27FC236}">
                  <a16:creationId xmlns:a16="http://schemas.microsoft.com/office/drawing/2014/main" id="{A48947FF-57CA-D249-96E7-117F9769097F}"/>
                </a:ext>
              </a:extLst>
            </p:cNvPr>
            <p:cNvSpPr/>
            <p:nvPr/>
          </p:nvSpPr>
          <p:spPr>
            <a:xfrm>
              <a:off x="10560298" y="3911608"/>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riangle 32">
              <a:extLst>
                <a:ext uri="{FF2B5EF4-FFF2-40B4-BE49-F238E27FC236}">
                  <a16:creationId xmlns:a16="http://schemas.microsoft.com/office/drawing/2014/main" id="{F04D09A2-2F95-5241-9100-2219D93B2329}"/>
                </a:ext>
              </a:extLst>
            </p:cNvPr>
            <p:cNvSpPr/>
            <p:nvPr/>
          </p:nvSpPr>
          <p:spPr>
            <a:xfrm rot="10800000">
              <a:off x="10924816" y="6039467"/>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riangle 33">
              <a:extLst>
                <a:ext uri="{FF2B5EF4-FFF2-40B4-BE49-F238E27FC236}">
                  <a16:creationId xmlns:a16="http://schemas.microsoft.com/office/drawing/2014/main" id="{1BDF32AB-DA0A-0D43-859F-2CD7DBE58638}"/>
                </a:ext>
              </a:extLst>
            </p:cNvPr>
            <p:cNvSpPr/>
            <p:nvPr/>
          </p:nvSpPr>
          <p:spPr>
            <a:xfrm rot="10800000">
              <a:off x="8157134" y="1651419"/>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riangle 34">
              <a:extLst>
                <a:ext uri="{FF2B5EF4-FFF2-40B4-BE49-F238E27FC236}">
                  <a16:creationId xmlns:a16="http://schemas.microsoft.com/office/drawing/2014/main" id="{E533EC0E-E681-8649-8038-EE2C8D3B5CE1}"/>
                </a:ext>
              </a:extLst>
            </p:cNvPr>
            <p:cNvSpPr/>
            <p:nvPr/>
          </p:nvSpPr>
          <p:spPr>
            <a:xfrm>
              <a:off x="11586492" y="2465841"/>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riangle 35">
              <a:extLst>
                <a:ext uri="{FF2B5EF4-FFF2-40B4-BE49-F238E27FC236}">
                  <a16:creationId xmlns:a16="http://schemas.microsoft.com/office/drawing/2014/main" id="{A5A29F83-7BB5-764B-95A1-F84D70156B63}"/>
                </a:ext>
              </a:extLst>
            </p:cNvPr>
            <p:cNvSpPr/>
            <p:nvPr/>
          </p:nvSpPr>
          <p:spPr>
            <a:xfrm>
              <a:off x="8875258" y="425489"/>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riangle 36">
              <a:extLst>
                <a:ext uri="{FF2B5EF4-FFF2-40B4-BE49-F238E27FC236}">
                  <a16:creationId xmlns:a16="http://schemas.microsoft.com/office/drawing/2014/main" id="{EDC38598-9CCC-964F-BB5E-C1A27ACDCC44}"/>
                </a:ext>
              </a:extLst>
            </p:cNvPr>
            <p:cNvSpPr/>
            <p:nvPr/>
          </p:nvSpPr>
          <p:spPr>
            <a:xfrm rot="10800000">
              <a:off x="11900905" y="4908188"/>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Triangle 37">
              <a:extLst>
                <a:ext uri="{FF2B5EF4-FFF2-40B4-BE49-F238E27FC236}">
                  <a16:creationId xmlns:a16="http://schemas.microsoft.com/office/drawing/2014/main" id="{B7E5DB76-E9E8-AD4D-8A0B-33AC626B474D}"/>
                </a:ext>
              </a:extLst>
            </p:cNvPr>
            <p:cNvSpPr/>
            <p:nvPr/>
          </p:nvSpPr>
          <p:spPr>
            <a:xfrm>
              <a:off x="9494499" y="1271969"/>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74D31C-5D26-2048-8B9C-61EF38B28DBD}"/>
                </a:ext>
              </a:extLst>
            </p:cNvPr>
            <p:cNvSpPr/>
            <p:nvPr/>
          </p:nvSpPr>
          <p:spPr>
            <a:xfrm rot="10800000">
              <a:off x="7203068" y="-14628"/>
              <a:ext cx="1592986" cy="119255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41" name="Graphic 40" descr="Line arrow: Rotate left outline">
            <a:extLst>
              <a:ext uri="{FF2B5EF4-FFF2-40B4-BE49-F238E27FC236}">
                <a16:creationId xmlns:a16="http://schemas.microsoft.com/office/drawing/2014/main" id="{6AB7BAAF-D5B7-1C4F-ABE3-EC1DF23883BE}"/>
              </a:ext>
            </a:extLst>
          </p:cNvPr>
          <p:cNvPicPr>
            <a:picLocks/>
          </p:cNvPicPr>
          <p:nvPr/>
        </p:nvPicPr>
        <p:blipFill>
          <a:blip r:embed="rId3">
            <a:extLst>
              <a:ext uri="{96DAC541-7B7A-43D3-8B79-37D633B846F1}">
                <asvg:svgBlip xmlns:asvg="http://schemas.microsoft.com/office/drawing/2016/SVG/main" r:embed="rId4"/>
              </a:ext>
            </a:extLst>
          </a:blip>
          <a:stretch>
            <a:fillRect/>
          </a:stretch>
        </p:blipFill>
        <p:spPr>
          <a:xfrm rot="20357305" flipH="1">
            <a:off x="1497085" y="1527187"/>
            <a:ext cx="1828800" cy="1828800"/>
          </a:xfrm>
          <a:prstGeom prst="rect">
            <a:avLst/>
          </a:prstGeom>
        </p:spPr>
      </p:pic>
      <p:pic>
        <p:nvPicPr>
          <p:cNvPr id="72" name="Graphic 71" descr="Line arrow: Rotate left outline">
            <a:extLst>
              <a:ext uri="{FF2B5EF4-FFF2-40B4-BE49-F238E27FC236}">
                <a16:creationId xmlns:a16="http://schemas.microsoft.com/office/drawing/2014/main" id="{24AB55CC-5A77-0F47-A257-05BF063D0680}"/>
              </a:ext>
            </a:extLst>
          </p:cNvPr>
          <p:cNvPicPr>
            <a:picLocks/>
          </p:cNvPicPr>
          <p:nvPr/>
        </p:nvPicPr>
        <p:blipFill>
          <a:blip r:embed="rId5">
            <a:extLst>
              <a:ext uri="{96DAC541-7B7A-43D3-8B79-37D633B846F1}">
                <asvg:svgBlip xmlns:asvg="http://schemas.microsoft.com/office/drawing/2016/SVG/main" r:embed="rId6"/>
              </a:ext>
            </a:extLst>
          </a:blip>
          <a:stretch>
            <a:fillRect/>
          </a:stretch>
        </p:blipFill>
        <p:spPr>
          <a:xfrm rot="20357305" flipH="1">
            <a:off x="5963557" y="883530"/>
            <a:ext cx="1828800" cy="1828800"/>
          </a:xfrm>
          <a:prstGeom prst="rect">
            <a:avLst/>
          </a:prstGeom>
        </p:spPr>
      </p:pic>
      <p:pic>
        <p:nvPicPr>
          <p:cNvPr id="79" name="Graphic 78" descr="Line arrow: Rotate left outline">
            <a:extLst>
              <a:ext uri="{FF2B5EF4-FFF2-40B4-BE49-F238E27FC236}">
                <a16:creationId xmlns:a16="http://schemas.microsoft.com/office/drawing/2014/main" id="{8B799F6F-0A75-7D43-BB25-E49B66A6122A}"/>
              </a:ext>
            </a:extLst>
          </p:cNvPr>
          <p:cNvPicPr>
            <a:picLocks/>
          </p:cNvPicPr>
          <p:nvPr/>
        </p:nvPicPr>
        <p:blipFill>
          <a:blip r:embed="rId7">
            <a:extLst>
              <a:ext uri="{96DAC541-7B7A-43D3-8B79-37D633B846F1}">
                <asvg:svgBlip xmlns:asvg="http://schemas.microsoft.com/office/drawing/2016/SVG/main" r:embed="rId8"/>
              </a:ext>
            </a:extLst>
          </a:blip>
          <a:stretch>
            <a:fillRect/>
          </a:stretch>
        </p:blipFill>
        <p:spPr>
          <a:xfrm rot="1242695" flipH="1" flipV="1">
            <a:off x="4413376" y="4237813"/>
            <a:ext cx="1828800" cy="1830342"/>
          </a:xfrm>
          <a:prstGeom prst="rect">
            <a:avLst/>
          </a:prstGeom>
        </p:spPr>
      </p:pic>
      <p:pic>
        <p:nvPicPr>
          <p:cNvPr id="80" name="Graphic 79" descr="Line arrow: Rotate left outline">
            <a:extLst>
              <a:ext uri="{FF2B5EF4-FFF2-40B4-BE49-F238E27FC236}">
                <a16:creationId xmlns:a16="http://schemas.microsoft.com/office/drawing/2014/main" id="{52932E0F-8751-E948-B3C3-CCF39237ED0C}"/>
              </a:ext>
            </a:extLst>
          </p:cNvPr>
          <p:cNvPicPr>
            <a:picLocks/>
          </p:cNvPicPr>
          <p:nvPr/>
        </p:nvPicPr>
        <p:blipFill>
          <a:blip r:embed="rId9">
            <a:extLst>
              <a:ext uri="{96DAC541-7B7A-43D3-8B79-37D633B846F1}">
                <asvg:svgBlip xmlns:asvg="http://schemas.microsoft.com/office/drawing/2016/SVG/main" r:embed="rId10"/>
              </a:ext>
            </a:extLst>
          </a:blip>
          <a:stretch>
            <a:fillRect/>
          </a:stretch>
        </p:blipFill>
        <p:spPr>
          <a:xfrm rot="1242695" flipH="1" flipV="1">
            <a:off x="8842063" y="3508975"/>
            <a:ext cx="1828800" cy="1830342"/>
          </a:xfrm>
          <a:prstGeom prst="rect">
            <a:avLst/>
          </a:prstGeom>
        </p:spPr>
      </p:pic>
      <p:sp>
        <p:nvSpPr>
          <p:cNvPr id="11" name="Rectangle 7">
            <a:extLst>
              <a:ext uri="{FF2B5EF4-FFF2-40B4-BE49-F238E27FC236}">
                <a16:creationId xmlns:a16="http://schemas.microsoft.com/office/drawing/2014/main" id="{2A08EE07-4D3C-C74D-AA27-8BAD402EB88E}"/>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3" name="Parallelogram 12">
            <a:extLst>
              <a:ext uri="{FF2B5EF4-FFF2-40B4-BE49-F238E27FC236}">
                <a16:creationId xmlns:a16="http://schemas.microsoft.com/office/drawing/2014/main" id="{72214739-7D95-4444-9FE6-D496832163F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E6EEB223-E166-A54F-887F-3F76EDC4E433}"/>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AGILE MATURITY ASSESSMENT</a:t>
            </a:r>
          </a:p>
        </p:txBody>
      </p:sp>
      <p:sp>
        <p:nvSpPr>
          <p:cNvPr id="95" name="Oval 94">
            <a:extLst>
              <a:ext uri="{FF2B5EF4-FFF2-40B4-BE49-F238E27FC236}">
                <a16:creationId xmlns:a16="http://schemas.microsoft.com/office/drawing/2014/main" id="{8F2ECCDC-53C7-DE41-BC38-DE442EC23857}"/>
              </a:ext>
            </a:extLst>
          </p:cNvPr>
          <p:cNvSpPr/>
          <p:nvPr/>
        </p:nvSpPr>
        <p:spPr>
          <a:xfrm>
            <a:off x="292984" y="2752685"/>
            <a:ext cx="2743200" cy="2743200"/>
          </a:xfrm>
          <a:prstGeom prst="ellipse">
            <a:avLst/>
          </a:prstGeom>
          <a:solidFill>
            <a:srgbClr val="00BD9C"/>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US" sz="2400" dirty="0">
                <a:latin typeface="Century Gothic" panose="020B0502020202020204" pitchFamily="34" charset="0"/>
              </a:rPr>
              <a:t>INITIAL</a:t>
            </a:r>
          </a:p>
        </p:txBody>
      </p:sp>
      <p:sp>
        <p:nvSpPr>
          <p:cNvPr id="114" name="Oval 113">
            <a:extLst>
              <a:ext uri="{FF2B5EF4-FFF2-40B4-BE49-F238E27FC236}">
                <a16:creationId xmlns:a16="http://schemas.microsoft.com/office/drawing/2014/main" id="{084BEACA-D176-EA44-A82A-A6835A32C1E7}"/>
              </a:ext>
            </a:extLst>
          </p:cNvPr>
          <p:cNvSpPr/>
          <p:nvPr/>
        </p:nvSpPr>
        <p:spPr>
          <a:xfrm>
            <a:off x="2516912" y="2409785"/>
            <a:ext cx="2743200" cy="2743200"/>
          </a:xfrm>
          <a:prstGeom prst="ellipse">
            <a:avLst/>
          </a:prstGeom>
          <a:solidFill>
            <a:srgbClr val="6AC0F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US" sz="2400" dirty="0">
                <a:latin typeface="Century Gothic" panose="020B0502020202020204" pitchFamily="34" charset="0"/>
              </a:rPr>
              <a:t>JUST STARTED</a:t>
            </a:r>
          </a:p>
        </p:txBody>
      </p:sp>
      <p:sp>
        <p:nvSpPr>
          <p:cNvPr id="119" name="Oval 118">
            <a:extLst>
              <a:ext uri="{FF2B5EF4-FFF2-40B4-BE49-F238E27FC236}">
                <a16:creationId xmlns:a16="http://schemas.microsoft.com/office/drawing/2014/main" id="{D01BCD0E-369F-7440-BE8D-A2AA08F9642C}"/>
              </a:ext>
            </a:extLst>
          </p:cNvPr>
          <p:cNvSpPr/>
          <p:nvPr/>
        </p:nvSpPr>
        <p:spPr>
          <a:xfrm>
            <a:off x="4740840" y="2066885"/>
            <a:ext cx="2743200" cy="2743200"/>
          </a:xfrm>
          <a:prstGeom prst="ellipse">
            <a:avLst/>
          </a:prstGeom>
          <a:solidFill>
            <a:schemeClr val="accent4"/>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US" sz="2400" dirty="0">
                <a:latin typeface="Century Gothic" panose="020B0502020202020204" pitchFamily="34" charset="0"/>
              </a:rPr>
              <a:t>DEFINED</a:t>
            </a:r>
          </a:p>
        </p:txBody>
      </p:sp>
      <p:sp>
        <p:nvSpPr>
          <p:cNvPr id="69" name="Oval 68">
            <a:extLst>
              <a:ext uri="{FF2B5EF4-FFF2-40B4-BE49-F238E27FC236}">
                <a16:creationId xmlns:a16="http://schemas.microsoft.com/office/drawing/2014/main" id="{F81F20A4-5D75-A949-91F4-1912C1338A68}"/>
              </a:ext>
            </a:extLst>
          </p:cNvPr>
          <p:cNvSpPr/>
          <p:nvPr/>
        </p:nvSpPr>
        <p:spPr>
          <a:xfrm>
            <a:off x="6964768" y="1723985"/>
            <a:ext cx="2743200" cy="2743200"/>
          </a:xfrm>
          <a:prstGeom prst="ellipse">
            <a:avLst/>
          </a:prstGeom>
          <a:solidFill>
            <a:srgbClr val="F48735"/>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US" sz="2400" dirty="0">
                <a:latin typeface="Century Gothic" panose="020B0502020202020204" pitchFamily="34" charset="0"/>
              </a:rPr>
              <a:t>MEASURED</a:t>
            </a:r>
          </a:p>
        </p:txBody>
      </p:sp>
      <p:sp>
        <p:nvSpPr>
          <p:cNvPr id="75" name="Oval 74">
            <a:extLst>
              <a:ext uri="{FF2B5EF4-FFF2-40B4-BE49-F238E27FC236}">
                <a16:creationId xmlns:a16="http://schemas.microsoft.com/office/drawing/2014/main" id="{43A1AB2D-7DC7-2E4E-9456-563385870553}"/>
              </a:ext>
            </a:extLst>
          </p:cNvPr>
          <p:cNvSpPr/>
          <p:nvPr/>
        </p:nvSpPr>
        <p:spPr>
          <a:xfrm>
            <a:off x="9188698" y="1381085"/>
            <a:ext cx="2743200" cy="2743200"/>
          </a:xfrm>
          <a:prstGeom prst="ellipse">
            <a:avLst/>
          </a:prstGeom>
          <a:solidFill>
            <a:srgbClr val="EB3A3A"/>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US" sz="2400" dirty="0">
                <a:latin typeface="Century Gothic" panose="020B0502020202020204" pitchFamily="34" charset="0"/>
              </a:rPr>
              <a:t>OPTIMAL</a:t>
            </a:r>
          </a:p>
        </p:txBody>
      </p:sp>
      <p:pic>
        <p:nvPicPr>
          <p:cNvPr id="93" name="Picture 92">
            <a:hlinkClick r:id="rId11"/>
            <a:extLst>
              <a:ext uri="{FF2B5EF4-FFF2-40B4-BE49-F238E27FC236}">
                <a16:creationId xmlns:a16="http://schemas.microsoft.com/office/drawing/2014/main" id="{42871793-3C10-2F44-883D-21DCEA646235}"/>
              </a:ext>
            </a:extLst>
          </p:cNvPr>
          <p:cNvPicPr>
            <a:picLocks noChangeAspect="1"/>
          </p:cNvPicPr>
          <p:nvPr/>
        </p:nvPicPr>
        <p:blipFill>
          <a:blip r:embed="rId12"/>
          <a:stretch>
            <a:fillRect/>
          </a:stretch>
        </p:blipFill>
        <p:spPr>
          <a:xfrm>
            <a:off x="8066793" y="156793"/>
            <a:ext cx="3657600" cy="507585"/>
          </a:xfrm>
          <a:prstGeom prst="rect">
            <a:avLst/>
          </a:prstGeom>
        </p:spPr>
      </p:pic>
      <p:sp>
        <p:nvSpPr>
          <p:cNvPr id="94" name="TextBox 93">
            <a:extLst>
              <a:ext uri="{FF2B5EF4-FFF2-40B4-BE49-F238E27FC236}">
                <a16:creationId xmlns:a16="http://schemas.microsoft.com/office/drawing/2014/main" id="{82C248E8-34F6-0545-9559-B225180AAEDA}"/>
              </a:ext>
            </a:extLst>
          </p:cNvPr>
          <p:cNvSpPr txBox="1"/>
          <p:nvPr/>
        </p:nvSpPr>
        <p:spPr>
          <a:xfrm>
            <a:off x="409776" y="202713"/>
            <a:ext cx="7309961" cy="461665"/>
          </a:xfrm>
          <a:prstGeom prst="rect">
            <a:avLst/>
          </a:prstGeom>
          <a:noFill/>
        </p:spPr>
        <p:txBody>
          <a:bodyPr wrap="square" rtlCol="0">
            <a:spAutoFit/>
          </a:bodyPr>
          <a:lstStyle/>
          <a:p>
            <a:r>
              <a:rPr lang="en-US" sz="2400" b="1" dirty="0">
                <a:solidFill>
                  <a:schemeClr val="tx1">
                    <a:lumMod val="65000"/>
                    <a:lumOff val="35000"/>
                  </a:schemeClr>
                </a:solidFill>
                <a:latin typeface="Century Gothic" panose="020B0502020202020204" pitchFamily="34" charset="0"/>
              </a:rPr>
              <a:t>AGILE MATURITY ASSESSMENT PRESENTATION </a:t>
            </a:r>
          </a:p>
        </p:txBody>
      </p:sp>
    </p:spTree>
    <p:extLst>
      <p:ext uri="{BB962C8B-B14F-4D97-AF65-F5344CB8AC3E}">
        <p14:creationId xmlns:p14="http://schemas.microsoft.com/office/powerpoint/2010/main" val="10367233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8E1B7E48-4A02-444F-963A-D6DBBEE435A3}"/>
              </a:ext>
            </a:extLst>
          </p:cNvPr>
          <p:cNvGrpSpPr/>
          <p:nvPr/>
        </p:nvGrpSpPr>
        <p:grpSpPr>
          <a:xfrm>
            <a:off x="7203068" y="-14628"/>
            <a:ext cx="5724680" cy="6219640"/>
            <a:chOff x="7203068" y="-14628"/>
            <a:chExt cx="5724680" cy="6219640"/>
          </a:xfrm>
          <a:solidFill>
            <a:schemeClr val="bg1">
              <a:alpha val="30000"/>
            </a:schemeClr>
          </a:solidFill>
        </p:grpSpPr>
        <p:sp>
          <p:nvSpPr>
            <p:cNvPr id="8" name="Triangle 7">
              <a:extLst>
                <a:ext uri="{FF2B5EF4-FFF2-40B4-BE49-F238E27FC236}">
                  <a16:creationId xmlns:a16="http://schemas.microsoft.com/office/drawing/2014/main" id="{C1F95B41-1F70-5541-A0B1-E31F6CB382D1}"/>
                </a:ext>
              </a:extLst>
            </p:cNvPr>
            <p:cNvSpPr/>
            <p:nvPr/>
          </p:nvSpPr>
          <p:spPr>
            <a:xfrm>
              <a:off x="8267700" y="1219200"/>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riangle 13">
              <a:extLst>
                <a:ext uri="{FF2B5EF4-FFF2-40B4-BE49-F238E27FC236}">
                  <a16:creationId xmlns:a16="http://schemas.microsoft.com/office/drawing/2014/main" id="{D3145F68-25BF-6F45-9133-78D5A5614430}"/>
                </a:ext>
              </a:extLst>
            </p:cNvPr>
            <p:cNvSpPr/>
            <p:nvPr/>
          </p:nvSpPr>
          <p:spPr>
            <a:xfrm rot="10800000">
              <a:off x="8267698" y="2340726"/>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riangle 14">
              <a:extLst>
                <a:ext uri="{FF2B5EF4-FFF2-40B4-BE49-F238E27FC236}">
                  <a16:creationId xmlns:a16="http://schemas.microsoft.com/office/drawing/2014/main" id="{32661B42-CFB6-BF43-BDC1-243E3C22207A}"/>
                </a:ext>
              </a:extLst>
            </p:cNvPr>
            <p:cNvSpPr/>
            <p:nvPr/>
          </p:nvSpPr>
          <p:spPr>
            <a:xfrm>
              <a:off x="9117614" y="2441587"/>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riangle 15">
              <a:extLst>
                <a:ext uri="{FF2B5EF4-FFF2-40B4-BE49-F238E27FC236}">
                  <a16:creationId xmlns:a16="http://schemas.microsoft.com/office/drawing/2014/main" id="{309A7C49-973C-FD42-AB70-5B57BBDB1D85}"/>
                </a:ext>
              </a:extLst>
            </p:cNvPr>
            <p:cNvSpPr/>
            <p:nvPr/>
          </p:nvSpPr>
          <p:spPr>
            <a:xfrm rot="10800000">
              <a:off x="9117612" y="3563113"/>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riangle 16">
              <a:extLst>
                <a:ext uri="{FF2B5EF4-FFF2-40B4-BE49-F238E27FC236}">
                  <a16:creationId xmlns:a16="http://schemas.microsoft.com/office/drawing/2014/main" id="{A49B51FE-E6AA-5A45-BD6C-DA4BF7C9EC64}"/>
                </a:ext>
              </a:extLst>
            </p:cNvPr>
            <p:cNvSpPr/>
            <p:nvPr/>
          </p:nvSpPr>
          <p:spPr>
            <a:xfrm rot="10800000">
              <a:off x="9118598" y="-14627"/>
              <a:ext cx="3073402" cy="230083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riangle 17">
              <a:extLst>
                <a:ext uri="{FF2B5EF4-FFF2-40B4-BE49-F238E27FC236}">
                  <a16:creationId xmlns:a16="http://schemas.microsoft.com/office/drawing/2014/main" id="{DCC5E1A3-499A-4A42-912A-329D6FA81565}"/>
                </a:ext>
              </a:extLst>
            </p:cNvPr>
            <p:cNvSpPr/>
            <p:nvPr/>
          </p:nvSpPr>
          <p:spPr>
            <a:xfrm>
              <a:off x="11194577" y="5032308"/>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riangle 18">
              <a:extLst>
                <a:ext uri="{FF2B5EF4-FFF2-40B4-BE49-F238E27FC236}">
                  <a16:creationId xmlns:a16="http://schemas.microsoft.com/office/drawing/2014/main" id="{7478C905-13B8-3549-A925-632AF93DA529}"/>
                </a:ext>
              </a:extLst>
            </p:cNvPr>
            <p:cNvSpPr/>
            <p:nvPr/>
          </p:nvSpPr>
          <p:spPr>
            <a:xfrm rot="10800000">
              <a:off x="10726003" y="4976702"/>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riangle 19">
              <a:extLst>
                <a:ext uri="{FF2B5EF4-FFF2-40B4-BE49-F238E27FC236}">
                  <a16:creationId xmlns:a16="http://schemas.microsoft.com/office/drawing/2014/main" id="{EBBDD6DB-9153-F84A-8A6D-72FB50473A0B}"/>
                </a:ext>
              </a:extLst>
            </p:cNvPr>
            <p:cNvSpPr/>
            <p:nvPr/>
          </p:nvSpPr>
          <p:spPr>
            <a:xfrm>
              <a:off x="10726004" y="4358384"/>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riangle 20">
              <a:extLst>
                <a:ext uri="{FF2B5EF4-FFF2-40B4-BE49-F238E27FC236}">
                  <a16:creationId xmlns:a16="http://schemas.microsoft.com/office/drawing/2014/main" id="{0F2B7324-B883-D04D-AA46-6BD0AF8386FA}"/>
                </a:ext>
              </a:extLst>
            </p:cNvPr>
            <p:cNvSpPr/>
            <p:nvPr/>
          </p:nvSpPr>
          <p:spPr>
            <a:xfrm>
              <a:off x="10732980" y="2926103"/>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riangle 21">
              <a:extLst>
                <a:ext uri="{FF2B5EF4-FFF2-40B4-BE49-F238E27FC236}">
                  <a16:creationId xmlns:a16="http://schemas.microsoft.com/office/drawing/2014/main" id="{E2E2A6B5-3297-124A-A02B-7888670A8E19}"/>
                </a:ext>
              </a:extLst>
            </p:cNvPr>
            <p:cNvSpPr/>
            <p:nvPr/>
          </p:nvSpPr>
          <p:spPr>
            <a:xfrm rot="10800000">
              <a:off x="10732979" y="3544421"/>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riangle 22">
              <a:extLst>
                <a:ext uri="{FF2B5EF4-FFF2-40B4-BE49-F238E27FC236}">
                  <a16:creationId xmlns:a16="http://schemas.microsoft.com/office/drawing/2014/main" id="{56579292-2F63-8344-B4D4-B3104A9FF118}"/>
                </a:ext>
              </a:extLst>
            </p:cNvPr>
            <p:cNvSpPr/>
            <p:nvPr/>
          </p:nvSpPr>
          <p:spPr>
            <a:xfrm>
              <a:off x="11201553" y="3600027"/>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riangle 23">
              <a:extLst>
                <a:ext uri="{FF2B5EF4-FFF2-40B4-BE49-F238E27FC236}">
                  <a16:creationId xmlns:a16="http://schemas.microsoft.com/office/drawing/2014/main" id="{7246C88E-4533-0C4B-B184-73C1B498B8FC}"/>
                </a:ext>
              </a:extLst>
            </p:cNvPr>
            <p:cNvSpPr/>
            <p:nvPr/>
          </p:nvSpPr>
          <p:spPr>
            <a:xfrm rot="10800000">
              <a:off x="11201552" y="4218345"/>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riangle 24">
              <a:extLst>
                <a:ext uri="{FF2B5EF4-FFF2-40B4-BE49-F238E27FC236}">
                  <a16:creationId xmlns:a16="http://schemas.microsoft.com/office/drawing/2014/main" id="{03EC3B23-B8B6-1B4A-9899-999384E3DFAC}"/>
                </a:ext>
              </a:extLst>
            </p:cNvPr>
            <p:cNvSpPr/>
            <p:nvPr/>
          </p:nvSpPr>
          <p:spPr>
            <a:xfrm>
              <a:off x="9465415" y="535103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riangle 25">
              <a:extLst>
                <a:ext uri="{FF2B5EF4-FFF2-40B4-BE49-F238E27FC236}">
                  <a16:creationId xmlns:a16="http://schemas.microsoft.com/office/drawing/2014/main" id="{3680E3CF-DB8A-9047-B4CD-2F5BA9988567}"/>
                </a:ext>
              </a:extLst>
            </p:cNvPr>
            <p:cNvSpPr/>
            <p:nvPr/>
          </p:nvSpPr>
          <p:spPr>
            <a:xfrm rot="10800000">
              <a:off x="8796054" y="4684640"/>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riangle 26">
              <a:extLst>
                <a:ext uri="{FF2B5EF4-FFF2-40B4-BE49-F238E27FC236}">
                  <a16:creationId xmlns:a16="http://schemas.microsoft.com/office/drawing/2014/main" id="{F70F9821-7B32-5942-B3E7-D8C865439557}"/>
                </a:ext>
              </a:extLst>
            </p:cNvPr>
            <p:cNvSpPr/>
            <p:nvPr/>
          </p:nvSpPr>
          <p:spPr>
            <a:xfrm>
              <a:off x="8796055" y="422568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riangle 27">
              <a:extLst>
                <a:ext uri="{FF2B5EF4-FFF2-40B4-BE49-F238E27FC236}">
                  <a16:creationId xmlns:a16="http://schemas.microsoft.com/office/drawing/2014/main" id="{17F49CF0-4F75-364D-B8B3-83A0B12E6A7E}"/>
                </a:ext>
              </a:extLst>
            </p:cNvPr>
            <p:cNvSpPr/>
            <p:nvPr/>
          </p:nvSpPr>
          <p:spPr>
            <a:xfrm>
              <a:off x="11429639" y="676405"/>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riangle 28">
              <a:extLst>
                <a:ext uri="{FF2B5EF4-FFF2-40B4-BE49-F238E27FC236}">
                  <a16:creationId xmlns:a16="http://schemas.microsoft.com/office/drawing/2014/main" id="{7448E9F5-8215-3D44-85D0-A590CF9868BA}"/>
                </a:ext>
              </a:extLst>
            </p:cNvPr>
            <p:cNvSpPr/>
            <p:nvPr/>
          </p:nvSpPr>
          <p:spPr>
            <a:xfrm rot="10800000">
              <a:off x="11429637" y="1797931"/>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riangle 29">
              <a:extLst>
                <a:ext uri="{FF2B5EF4-FFF2-40B4-BE49-F238E27FC236}">
                  <a16:creationId xmlns:a16="http://schemas.microsoft.com/office/drawing/2014/main" id="{90090464-F536-8E4A-BD6E-7EB365238ABE}"/>
                </a:ext>
              </a:extLst>
            </p:cNvPr>
            <p:cNvSpPr/>
            <p:nvPr/>
          </p:nvSpPr>
          <p:spPr>
            <a:xfrm rot="10800000">
              <a:off x="10001145" y="4978503"/>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riangle 30">
              <a:extLst>
                <a:ext uri="{FF2B5EF4-FFF2-40B4-BE49-F238E27FC236}">
                  <a16:creationId xmlns:a16="http://schemas.microsoft.com/office/drawing/2014/main" id="{AA7D07E8-B811-E14D-8E65-1E5D7F4AE6EB}"/>
                </a:ext>
              </a:extLst>
            </p:cNvPr>
            <p:cNvSpPr/>
            <p:nvPr/>
          </p:nvSpPr>
          <p:spPr>
            <a:xfrm>
              <a:off x="8478550" y="3436582"/>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riangle 31">
              <a:extLst>
                <a:ext uri="{FF2B5EF4-FFF2-40B4-BE49-F238E27FC236}">
                  <a16:creationId xmlns:a16="http://schemas.microsoft.com/office/drawing/2014/main" id="{A48947FF-57CA-D249-96E7-117F9769097F}"/>
                </a:ext>
              </a:extLst>
            </p:cNvPr>
            <p:cNvSpPr/>
            <p:nvPr/>
          </p:nvSpPr>
          <p:spPr>
            <a:xfrm>
              <a:off x="10560298" y="3911608"/>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riangle 32">
              <a:extLst>
                <a:ext uri="{FF2B5EF4-FFF2-40B4-BE49-F238E27FC236}">
                  <a16:creationId xmlns:a16="http://schemas.microsoft.com/office/drawing/2014/main" id="{F04D09A2-2F95-5241-9100-2219D93B2329}"/>
                </a:ext>
              </a:extLst>
            </p:cNvPr>
            <p:cNvSpPr/>
            <p:nvPr/>
          </p:nvSpPr>
          <p:spPr>
            <a:xfrm rot="10800000">
              <a:off x="10924816" y="6039467"/>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riangle 33">
              <a:extLst>
                <a:ext uri="{FF2B5EF4-FFF2-40B4-BE49-F238E27FC236}">
                  <a16:creationId xmlns:a16="http://schemas.microsoft.com/office/drawing/2014/main" id="{1BDF32AB-DA0A-0D43-859F-2CD7DBE58638}"/>
                </a:ext>
              </a:extLst>
            </p:cNvPr>
            <p:cNvSpPr/>
            <p:nvPr/>
          </p:nvSpPr>
          <p:spPr>
            <a:xfrm rot="10800000">
              <a:off x="8157134" y="1651419"/>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riangle 34">
              <a:extLst>
                <a:ext uri="{FF2B5EF4-FFF2-40B4-BE49-F238E27FC236}">
                  <a16:creationId xmlns:a16="http://schemas.microsoft.com/office/drawing/2014/main" id="{E533EC0E-E681-8649-8038-EE2C8D3B5CE1}"/>
                </a:ext>
              </a:extLst>
            </p:cNvPr>
            <p:cNvSpPr/>
            <p:nvPr/>
          </p:nvSpPr>
          <p:spPr>
            <a:xfrm>
              <a:off x="11586492" y="2465841"/>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riangle 35">
              <a:extLst>
                <a:ext uri="{FF2B5EF4-FFF2-40B4-BE49-F238E27FC236}">
                  <a16:creationId xmlns:a16="http://schemas.microsoft.com/office/drawing/2014/main" id="{A5A29F83-7BB5-764B-95A1-F84D70156B63}"/>
                </a:ext>
              </a:extLst>
            </p:cNvPr>
            <p:cNvSpPr/>
            <p:nvPr/>
          </p:nvSpPr>
          <p:spPr>
            <a:xfrm>
              <a:off x="8875258" y="425489"/>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riangle 36">
              <a:extLst>
                <a:ext uri="{FF2B5EF4-FFF2-40B4-BE49-F238E27FC236}">
                  <a16:creationId xmlns:a16="http://schemas.microsoft.com/office/drawing/2014/main" id="{EDC38598-9CCC-964F-BB5E-C1A27ACDCC44}"/>
                </a:ext>
              </a:extLst>
            </p:cNvPr>
            <p:cNvSpPr/>
            <p:nvPr/>
          </p:nvSpPr>
          <p:spPr>
            <a:xfrm rot="10800000">
              <a:off x="11900905" y="4908188"/>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Triangle 37">
              <a:extLst>
                <a:ext uri="{FF2B5EF4-FFF2-40B4-BE49-F238E27FC236}">
                  <a16:creationId xmlns:a16="http://schemas.microsoft.com/office/drawing/2014/main" id="{B7E5DB76-E9E8-AD4D-8A0B-33AC626B474D}"/>
                </a:ext>
              </a:extLst>
            </p:cNvPr>
            <p:cNvSpPr/>
            <p:nvPr/>
          </p:nvSpPr>
          <p:spPr>
            <a:xfrm>
              <a:off x="9494499" y="1271969"/>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74D31C-5D26-2048-8B9C-61EF38B28DBD}"/>
                </a:ext>
              </a:extLst>
            </p:cNvPr>
            <p:cNvSpPr/>
            <p:nvPr/>
          </p:nvSpPr>
          <p:spPr>
            <a:xfrm rot="10800000">
              <a:off x="7203068" y="-14628"/>
              <a:ext cx="1592986" cy="119255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1" name="Rectangle 7">
            <a:extLst>
              <a:ext uri="{FF2B5EF4-FFF2-40B4-BE49-F238E27FC236}">
                <a16:creationId xmlns:a16="http://schemas.microsoft.com/office/drawing/2014/main" id="{2A08EE07-4D3C-C74D-AA27-8BAD402EB88E}"/>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3" name="Parallelogram 12">
            <a:extLst>
              <a:ext uri="{FF2B5EF4-FFF2-40B4-BE49-F238E27FC236}">
                <a16:creationId xmlns:a16="http://schemas.microsoft.com/office/drawing/2014/main" id="{72214739-7D95-4444-9FE6-D496832163F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E6EEB223-E166-A54F-887F-3F76EDC4E433}"/>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0  –  INITIAL  –  AGILE MATURITY ASSESSMENT</a:t>
            </a:r>
          </a:p>
        </p:txBody>
      </p:sp>
      <p:sp>
        <p:nvSpPr>
          <p:cNvPr id="95" name="Rectangle 94">
            <a:extLst>
              <a:ext uri="{FF2B5EF4-FFF2-40B4-BE49-F238E27FC236}">
                <a16:creationId xmlns:a16="http://schemas.microsoft.com/office/drawing/2014/main" id="{8F2ECCDC-53C7-DE41-BC38-DE442EC23857}"/>
              </a:ext>
            </a:extLst>
          </p:cNvPr>
          <p:cNvSpPr/>
          <p:nvPr/>
        </p:nvSpPr>
        <p:spPr>
          <a:xfrm>
            <a:off x="494197" y="1554364"/>
            <a:ext cx="10972800" cy="738478"/>
          </a:xfrm>
          <a:prstGeom prst="rect">
            <a:avLst/>
          </a:prstGeom>
          <a:solidFill>
            <a:srgbClr val="00BD9C"/>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lgn="r"/>
            <a:r>
              <a:rPr lang="en-US" sz="4000" dirty="0">
                <a:latin typeface="Century Gothic" panose="020B0502020202020204" pitchFamily="34" charset="0"/>
              </a:rPr>
              <a:t>INITIAL</a:t>
            </a:r>
          </a:p>
        </p:txBody>
      </p:sp>
      <p:sp>
        <p:nvSpPr>
          <p:cNvPr id="112" name="Rectangle 111">
            <a:extLst>
              <a:ext uri="{FF2B5EF4-FFF2-40B4-BE49-F238E27FC236}">
                <a16:creationId xmlns:a16="http://schemas.microsoft.com/office/drawing/2014/main" id="{9E098833-47A7-AE44-9B8E-6CF9DC3D8BD6}"/>
              </a:ext>
            </a:extLst>
          </p:cNvPr>
          <p:cNvSpPr/>
          <p:nvPr/>
        </p:nvSpPr>
        <p:spPr>
          <a:xfrm>
            <a:off x="494197" y="2292552"/>
            <a:ext cx="10972800" cy="548640"/>
          </a:xfrm>
          <a:prstGeom prst="rect">
            <a:avLst/>
          </a:prstGeom>
          <a:gradFill>
            <a:gsLst>
              <a:gs pos="35000">
                <a:srgbClr val="00BD9C"/>
              </a:gs>
              <a:gs pos="100000">
                <a:srgbClr val="B5E9D9"/>
              </a:gs>
            </a:gsLst>
            <a:lin ang="0" scaled="0"/>
          </a:gra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r"/>
            <a:r>
              <a:rPr lang="en-US" sz="2800" dirty="0">
                <a:solidFill>
                  <a:schemeClr val="tx1"/>
                </a:solidFill>
                <a:latin typeface="Century Gothic" panose="020B0502020202020204" pitchFamily="34" charset="0"/>
              </a:rPr>
              <a:t>Non-Existent Agile</a:t>
            </a:r>
          </a:p>
        </p:txBody>
      </p:sp>
      <p:sp>
        <p:nvSpPr>
          <p:cNvPr id="96" name="Rectangle 95">
            <a:extLst>
              <a:ext uri="{FF2B5EF4-FFF2-40B4-BE49-F238E27FC236}">
                <a16:creationId xmlns:a16="http://schemas.microsoft.com/office/drawing/2014/main" id="{82BED20C-3D29-B14E-81BD-3515BF416363}"/>
              </a:ext>
            </a:extLst>
          </p:cNvPr>
          <p:cNvSpPr/>
          <p:nvPr/>
        </p:nvSpPr>
        <p:spPr>
          <a:xfrm>
            <a:off x="494197" y="2836786"/>
            <a:ext cx="10972800" cy="3091863"/>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ct val="150000"/>
              </a:lnSpc>
            </a:pPr>
            <a:r>
              <a:rPr lang="en-US" sz="1400" dirty="0">
                <a:solidFill>
                  <a:schemeClr val="tx1"/>
                </a:solidFill>
                <a:latin typeface="Century Gothic" panose="020B0502020202020204" pitchFamily="34" charset="0"/>
              </a:rPr>
              <a:t>Please provide a detailed description of this stage’s agile-maturity readiness and what is required of your team to reach optimal agile maturity. </a:t>
            </a:r>
          </a:p>
        </p:txBody>
      </p:sp>
      <p:sp>
        <p:nvSpPr>
          <p:cNvPr id="2" name="TextBox 1">
            <a:extLst>
              <a:ext uri="{FF2B5EF4-FFF2-40B4-BE49-F238E27FC236}">
                <a16:creationId xmlns:a16="http://schemas.microsoft.com/office/drawing/2014/main" id="{94BF0577-C938-7048-93E7-8B15B5B427FC}"/>
              </a:ext>
            </a:extLst>
          </p:cNvPr>
          <p:cNvSpPr txBox="1"/>
          <p:nvPr/>
        </p:nvSpPr>
        <p:spPr>
          <a:xfrm>
            <a:off x="692393" y="1075593"/>
            <a:ext cx="1733798" cy="861774"/>
          </a:xfrm>
          <a:prstGeom prst="rect">
            <a:avLst/>
          </a:prstGeom>
          <a:noFill/>
          <a:ln>
            <a:noFill/>
          </a:ln>
        </p:spPr>
        <p:txBody>
          <a:bodyPr wrap="square" rtlCol="0">
            <a:spAutoFit/>
          </a:bodyPr>
          <a:lstStyle/>
          <a:p>
            <a:r>
              <a:rPr lang="en-US" sz="5000" dirty="0">
                <a:ln w="15875">
                  <a:noFill/>
                </a:ln>
                <a:solidFill>
                  <a:schemeClr val="bg1"/>
                </a:solidFill>
                <a:latin typeface="Century Gothic" panose="020B0502020202020204" pitchFamily="34" charset="0"/>
              </a:rPr>
              <a:t>zero</a:t>
            </a:r>
          </a:p>
        </p:txBody>
      </p:sp>
    </p:spTree>
    <p:extLst>
      <p:ext uri="{BB962C8B-B14F-4D97-AF65-F5344CB8AC3E}">
        <p14:creationId xmlns:p14="http://schemas.microsoft.com/office/powerpoint/2010/main" val="3736266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8E1B7E48-4A02-444F-963A-D6DBBEE435A3}"/>
              </a:ext>
            </a:extLst>
          </p:cNvPr>
          <p:cNvGrpSpPr/>
          <p:nvPr/>
        </p:nvGrpSpPr>
        <p:grpSpPr>
          <a:xfrm>
            <a:off x="7203068" y="-14628"/>
            <a:ext cx="5724680" cy="6219640"/>
            <a:chOff x="7203068" y="-14628"/>
            <a:chExt cx="5724680" cy="6219640"/>
          </a:xfrm>
          <a:solidFill>
            <a:schemeClr val="bg1">
              <a:alpha val="30000"/>
            </a:schemeClr>
          </a:solidFill>
        </p:grpSpPr>
        <p:sp>
          <p:nvSpPr>
            <p:cNvPr id="8" name="Triangle 7">
              <a:extLst>
                <a:ext uri="{FF2B5EF4-FFF2-40B4-BE49-F238E27FC236}">
                  <a16:creationId xmlns:a16="http://schemas.microsoft.com/office/drawing/2014/main" id="{C1F95B41-1F70-5541-A0B1-E31F6CB382D1}"/>
                </a:ext>
              </a:extLst>
            </p:cNvPr>
            <p:cNvSpPr/>
            <p:nvPr/>
          </p:nvSpPr>
          <p:spPr>
            <a:xfrm>
              <a:off x="8267700" y="1219200"/>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riangle 13">
              <a:extLst>
                <a:ext uri="{FF2B5EF4-FFF2-40B4-BE49-F238E27FC236}">
                  <a16:creationId xmlns:a16="http://schemas.microsoft.com/office/drawing/2014/main" id="{D3145F68-25BF-6F45-9133-78D5A5614430}"/>
                </a:ext>
              </a:extLst>
            </p:cNvPr>
            <p:cNvSpPr/>
            <p:nvPr/>
          </p:nvSpPr>
          <p:spPr>
            <a:xfrm rot="10800000">
              <a:off x="8267698" y="2340726"/>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riangle 14">
              <a:extLst>
                <a:ext uri="{FF2B5EF4-FFF2-40B4-BE49-F238E27FC236}">
                  <a16:creationId xmlns:a16="http://schemas.microsoft.com/office/drawing/2014/main" id="{32661B42-CFB6-BF43-BDC1-243E3C22207A}"/>
                </a:ext>
              </a:extLst>
            </p:cNvPr>
            <p:cNvSpPr/>
            <p:nvPr/>
          </p:nvSpPr>
          <p:spPr>
            <a:xfrm>
              <a:off x="9117614" y="2441587"/>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riangle 15">
              <a:extLst>
                <a:ext uri="{FF2B5EF4-FFF2-40B4-BE49-F238E27FC236}">
                  <a16:creationId xmlns:a16="http://schemas.microsoft.com/office/drawing/2014/main" id="{309A7C49-973C-FD42-AB70-5B57BBDB1D85}"/>
                </a:ext>
              </a:extLst>
            </p:cNvPr>
            <p:cNvSpPr/>
            <p:nvPr/>
          </p:nvSpPr>
          <p:spPr>
            <a:xfrm rot="10800000">
              <a:off x="9117612" y="3563113"/>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riangle 16">
              <a:extLst>
                <a:ext uri="{FF2B5EF4-FFF2-40B4-BE49-F238E27FC236}">
                  <a16:creationId xmlns:a16="http://schemas.microsoft.com/office/drawing/2014/main" id="{A49B51FE-E6AA-5A45-BD6C-DA4BF7C9EC64}"/>
                </a:ext>
              </a:extLst>
            </p:cNvPr>
            <p:cNvSpPr/>
            <p:nvPr/>
          </p:nvSpPr>
          <p:spPr>
            <a:xfrm rot="10800000">
              <a:off x="9118598" y="-14627"/>
              <a:ext cx="3073402" cy="230083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riangle 17">
              <a:extLst>
                <a:ext uri="{FF2B5EF4-FFF2-40B4-BE49-F238E27FC236}">
                  <a16:creationId xmlns:a16="http://schemas.microsoft.com/office/drawing/2014/main" id="{DCC5E1A3-499A-4A42-912A-329D6FA81565}"/>
                </a:ext>
              </a:extLst>
            </p:cNvPr>
            <p:cNvSpPr/>
            <p:nvPr/>
          </p:nvSpPr>
          <p:spPr>
            <a:xfrm>
              <a:off x="11194577" y="5032308"/>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riangle 18">
              <a:extLst>
                <a:ext uri="{FF2B5EF4-FFF2-40B4-BE49-F238E27FC236}">
                  <a16:creationId xmlns:a16="http://schemas.microsoft.com/office/drawing/2014/main" id="{7478C905-13B8-3549-A925-632AF93DA529}"/>
                </a:ext>
              </a:extLst>
            </p:cNvPr>
            <p:cNvSpPr/>
            <p:nvPr/>
          </p:nvSpPr>
          <p:spPr>
            <a:xfrm rot="10800000">
              <a:off x="10726003" y="4976702"/>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riangle 19">
              <a:extLst>
                <a:ext uri="{FF2B5EF4-FFF2-40B4-BE49-F238E27FC236}">
                  <a16:creationId xmlns:a16="http://schemas.microsoft.com/office/drawing/2014/main" id="{EBBDD6DB-9153-F84A-8A6D-72FB50473A0B}"/>
                </a:ext>
              </a:extLst>
            </p:cNvPr>
            <p:cNvSpPr/>
            <p:nvPr/>
          </p:nvSpPr>
          <p:spPr>
            <a:xfrm>
              <a:off x="10726004" y="4358384"/>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riangle 20">
              <a:extLst>
                <a:ext uri="{FF2B5EF4-FFF2-40B4-BE49-F238E27FC236}">
                  <a16:creationId xmlns:a16="http://schemas.microsoft.com/office/drawing/2014/main" id="{0F2B7324-B883-D04D-AA46-6BD0AF8386FA}"/>
                </a:ext>
              </a:extLst>
            </p:cNvPr>
            <p:cNvSpPr/>
            <p:nvPr/>
          </p:nvSpPr>
          <p:spPr>
            <a:xfrm>
              <a:off x="10732980" y="2926103"/>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riangle 21">
              <a:extLst>
                <a:ext uri="{FF2B5EF4-FFF2-40B4-BE49-F238E27FC236}">
                  <a16:creationId xmlns:a16="http://schemas.microsoft.com/office/drawing/2014/main" id="{E2E2A6B5-3297-124A-A02B-7888670A8E19}"/>
                </a:ext>
              </a:extLst>
            </p:cNvPr>
            <p:cNvSpPr/>
            <p:nvPr/>
          </p:nvSpPr>
          <p:spPr>
            <a:xfrm rot="10800000">
              <a:off x="10732979" y="3544421"/>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riangle 22">
              <a:extLst>
                <a:ext uri="{FF2B5EF4-FFF2-40B4-BE49-F238E27FC236}">
                  <a16:creationId xmlns:a16="http://schemas.microsoft.com/office/drawing/2014/main" id="{56579292-2F63-8344-B4D4-B3104A9FF118}"/>
                </a:ext>
              </a:extLst>
            </p:cNvPr>
            <p:cNvSpPr/>
            <p:nvPr/>
          </p:nvSpPr>
          <p:spPr>
            <a:xfrm>
              <a:off x="11201553" y="3600027"/>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riangle 23">
              <a:extLst>
                <a:ext uri="{FF2B5EF4-FFF2-40B4-BE49-F238E27FC236}">
                  <a16:creationId xmlns:a16="http://schemas.microsoft.com/office/drawing/2014/main" id="{7246C88E-4533-0C4B-B184-73C1B498B8FC}"/>
                </a:ext>
              </a:extLst>
            </p:cNvPr>
            <p:cNvSpPr/>
            <p:nvPr/>
          </p:nvSpPr>
          <p:spPr>
            <a:xfrm rot="10800000">
              <a:off x="11201552" y="4218345"/>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riangle 24">
              <a:extLst>
                <a:ext uri="{FF2B5EF4-FFF2-40B4-BE49-F238E27FC236}">
                  <a16:creationId xmlns:a16="http://schemas.microsoft.com/office/drawing/2014/main" id="{03EC3B23-B8B6-1B4A-9899-999384E3DFAC}"/>
                </a:ext>
              </a:extLst>
            </p:cNvPr>
            <p:cNvSpPr/>
            <p:nvPr/>
          </p:nvSpPr>
          <p:spPr>
            <a:xfrm>
              <a:off x="9465415" y="535103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riangle 25">
              <a:extLst>
                <a:ext uri="{FF2B5EF4-FFF2-40B4-BE49-F238E27FC236}">
                  <a16:creationId xmlns:a16="http://schemas.microsoft.com/office/drawing/2014/main" id="{3680E3CF-DB8A-9047-B4CD-2F5BA9988567}"/>
                </a:ext>
              </a:extLst>
            </p:cNvPr>
            <p:cNvSpPr/>
            <p:nvPr/>
          </p:nvSpPr>
          <p:spPr>
            <a:xfrm rot="10800000">
              <a:off x="8796054" y="4684640"/>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riangle 26">
              <a:extLst>
                <a:ext uri="{FF2B5EF4-FFF2-40B4-BE49-F238E27FC236}">
                  <a16:creationId xmlns:a16="http://schemas.microsoft.com/office/drawing/2014/main" id="{F70F9821-7B32-5942-B3E7-D8C865439557}"/>
                </a:ext>
              </a:extLst>
            </p:cNvPr>
            <p:cNvSpPr/>
            <p:nvPr/>
          </p:nvSpPr>
          <p:spPr>
            <a:xfrm>
              <a:off x="8796055" y="422568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riangle 27">
              <a:extLst>
                <a:ext uri="{FF2B5EF4-FFF2-40B4-BE49-F238E27FC236}">
                  <a16:creationId xmlns:a16="http://schemas.microsoft.com/office/drawing/2014/main" id="{17F49CF0-4F75-364D-B8B3-83A0B12E6A7E}"/>
                </a:ext>
              </a:extLst>
            </p:cNvPr>
            <p:cNvSpPr/>
            <p:nvPr/>
          </p:nvSpPr>
          <p:spPr>
            <a:xfrm>
              <a:off x="11429639" y="676405"/>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riangle 28">
              <a:extLst>
                <a:ext uri="{FF2B5EF4-FFF2-40B4-BE49-F238E27FC236}">
                  <a16:creationId xmlns:a16="http://schemas.microsoft.com/office/drawing/2014/main" id="{7448E9F5-8215-3D44-85D0-A590CF9868BA}"/>
                </a:ext>
              </a:extLst>
            </p:cNvPr>
            <p:cNvSpPr/>
            <p:nvPr/>
          </p:nvSpPr>
          <p:spPr>
            <a:xfrm rot="10800000">
              <a:off x="11429637" y="1797931"/>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riangle 29">
              <a:extLst>
                <a:ext uri="{FF2B5EF4-FFF2-40B4-BE49-F238E27FC236}">
                  <a16:creationId xmlns:a16="http://schemas.microsoft.com/office/drawing/2014/main" id="{90090464-F536-8E4A-BD6E-7EB365238ABE}"/>
                </a:ext>
              </a:extLst>
            </p:cNvPr>
            <p:cNvSpPr/>
            <p:nvPr/>
          </p:nvSpPr>
          <p:spPr>
            <a:xfrm rot="10800000">
              <a:off x="10001145" y="4978503"/>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riangle 30">
              <a:extLst>
                <a:ext uri="{FF2B5EF4-FFF2-40B4-BE49-F238E27FC236}">
                  <a16:creationId xmlns:a16="http://schemas.microsoft.com/office/drawing/2014/main" id="{AA7D07E8-B811-E14D-8E65-1E5D7F4AE6EB}"/>
                </a:ext>
              </a:extLst>
            </p:cNvPr>
            <p:cNvSpPr/>
            <p:nvPr/>
          </p:nvSpPr>
          <p:spPr>
            <a:xfrm>
              <a:off x="8478550" y="3436582"/>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riangle 31">
              <a:extLst>
                <a:ext uri="{FF2B5EF4-FFF2-40B4-BE49-F238E27FC236}">
                  <a16:creationId xmlns:a16="http://schemas.microsoft.com/office/drawing/2014/main" id="{A48947FF-57CA-D249-96E7-117F9769097F}"/>
                </a:ext>
              </a:extLst>
            </p:cNvPr>
            <p:cNvSpPr/>
            <p:nvPr/>
          </p:nvSpPr>
          <p:spPr>
            <a:xfrm>
              <a:off x="10560298" y="3911608"/>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riangle 32">
              <a:extLst>
                <a:ext uri="{FF2B5EF4-FFF2-40B4-BE49-F238E27FC236}">
                  <a16:creationId xmlns:a16="http://schemas.microsoft.com/office/drawing/2014/main" id="{F04D09A2-2F95-5241-9100-2219D93B2329}"/>
                </a:ext>
              </a:extLst>
            </p:cNvPr>
            <p:cNvSpPr/>
            <p:nvPr/>
          </p:nvSpPr>
          <p:spPr>
            <a:xfrm rot="10800000">
              <a:off x="10924816" y="6039467"/>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riangle 33">
              <a:extLst>
                <a:ext uri="{FF2B5EF4-FFF2-40B4-BE49-F238E27FC236}">
                  <a16:creationId xmlns:a16="http://schemas.microsoft.com/office/drawing/2014/main" id="{1BDF32AB-DA0A-0D43-859F-2CD7DBE58638}"/>
                </a:ext>
              </a:extLst>
            </p:cNvPr>
            <p:cNvSpPr/>
            <p:nvPr/>
          </p:nvSpPr>
          <p:spPr>
            <a:xfrm rot="10800000">
              <a:off x="8157134" y="1651419"/>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riangle 34">
              <a:extLst>
                <a:ext uri="{FF2B5EF4-FFF2-40B4-BE49-F238E27FC236}">
                  <a16:creationId xmlns:a16="http://schemas.microsoft.com/office/drawing/2014/main" id="{E533EC0E-E681-8649-8038-EE2C8D3B5CE1}"/>
                </a:ext>
              </a:extLst>
            </p:cNvPr>
            <p:cNvSpPr/>
            <p:nvPr/>
          </p:nvSpPr>
          <p:spPr>
            <a:xfrm>
              <a:off x="11586492" y="2465841"/>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riangle 35">
              <a:extLst>
                <a:ext uri="{FF2B5EF4-FFF2-40B4-BE49-F238E27FC236}">
                  <a16:creationId xmlns:a16="http://schemas.microsoft.com/office/drawing/2014/main" id="{A5A29F83-7BB5-764B-95A1-F84D70156B63}"/>
                </a:ext>
              </a:extLst>
            </p:cNvPr>
            <p:cNvSpPr/>
            <p:nvPr/>
          </p:nvSpPr>
          <p:spPr>
            <a:xfrm>
              <a:off x="8875258" y="425489"/>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riangle 36">
              <a:extLst>
                <a:ext uri="{FF2B5EF4-FFF2-40B4-BE49-F238E27FC236}">
                  <a16:creationId xmlns:a16="http://schemas.microsoft.com/office/drawing/2014/main" id="{EDC38598-9CCC-964F-BB5E-C1A27ACDCC44}"/>
                </a:ext>
              </a:extLst>
            </p:cNvPr>
            <p:cNvSpPr/>
            <p:nvPr/>
          </p:nvSpPr>
          <p:spPr>
            <a:xfrm rot="10800000">
              <a:off x="11900905" y="4908188"/>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Triangle 37">
              <a:extLst>
                <a:ext uri="{FF2B5EF4-FFF2-40B4-BE49-F238E27FC236}">
                  <a16:creationId xmlns:a16="http://schemas.microsoft.com/office/drawing/2014/main" id="{B7E5DB76-E9E8-AD4D-8A0B-33AC626B474D}"/>
                </a:ext>
              </a:extLst>
            </p:cNvPr>
            <p:cNvSpPr/>
            <p:nvPr/>
          </p:nvSpPr>
          <p:spPr>
            <a:xfrm>
              <a:off x="9494499" y="1271969"/>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74D31C-5D26-2048-8B9C-61EF38B28DBD}"/>
                </a:ext>
              </a:extLst>
            </p:cNvPr>
            <p:cNvSpPr/>
            <p:nvPr/>
          </p:nvSpPr>
          <p:spPr>
            <a:xfrm rot="10800000">
              <a:off x="7203068" y="-14628"/>
              <a:ext cx="1592986" cy="119255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1" name="Rectangle 7">
            <a:extLst>
              <a:ext uri="{FF2B5EF4-FFF2-40B4-BE49-F238E27FC236}">
                <a16:creationId xmlns:a16="http://schemas.microsoft.com/office/drawing/2014/main" id="{2A08EE07-4D3C-C74D-AA27-8BAD402EB88E}"/>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3" name="Parallelogram 12">
            <a:extLst>
              <a:ext uri="{FF2B5EF4-FFF2-40B4-BE49-F238E27FC236}">
                <a16:creationId xmlns:a16="http://schemas.microsoft.com/office/drawing/2014/main" id="{72214739-7D95-4444-9FE6-D496832163F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E6EEB223-E166-A54F-887F-3F76EDC4E433}"/>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1  –  JUST STARTED  –  AGILE MATURITY ASSESSMENT</a:t>
            </a:r>
          </a:p>
        </p:txBody>
      </p:sp>
      <p:sp>
        <p:nvSpPr>
          <p:cNvPr id="95" name="Rectangle 94">
            <a:extLst>
              <a:ext uri="{FF2B5EF4-FFF2-40B4-BE49-F238E27FC236}">
                <a16:creationId xmlns:a16="http://schemas.microsoft.com/office/drawing/2014/main" id="{8F2ECCDC-53C7-DE41-BC38-DE442EC23857}"/>
              </a:ext>
            </a:extLst>
          </p:cNvPr>
          <p:cNvSpPr/>
          <p:nvPr/>
        </p:nvSpPr>
        <p:spPr>
          <a:xfrm>
            <a:off x="494197" y="1554364"/>
            <a:ext cx="10972800" cy="738478"/>
          </a:xfrm>
          <a:prstGeom prst="rect">
            <a:avLst/>
          </a:prstGeom>
          <a:solidFill>
            <a:srgbClr val="6AC0F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lgn="r"/>
            <a:r>
              <a:rPr lang="en-US" sz="4000" dirty="0">
                <a:latin typeface="Century Gothic" panose="020B0502020202020204" pitchFamily="34" charset="0"/>
              </a:rPr>
              <a:t>JUST STARTED</a:t>
            </a:r>
          </a:p>
        </p:txBody>
      </p:sp>
      <p:sp>
        <p:nvSpPr>
          <p:cNvPr id="112" name="Rectangle 111">
            <a:extLst>
              <a:ext uri="{FF2B5EF4-FFF2-40B4-BE49-F238E27FC236}">
                <a16:creationId xmlns:a16="http://schemas.microsoft.com/office/drawing/2014/main" id="{9E098833-47A7-AE44-9B8E-6CF9DC3D8BD6}"/>
              </a:ext>
            </a:extLst>
          </p:cNvPr>
          <p:cNvSpPr/>
          <p:nvPr/>
        </p:nvSpPr>
        <p:spPr>
          <a:xfrm>
            <a:off x="494197" y="2292552"/>
            <a:ext cx="10972800" cy="548640"/>
          </a:xfrm>
          <a:prstGeom prst="rect">
            <a:avLst/>
          </a:prstGeom>
          <a:gradFill>
            <a:gsLst>
              <a:gs pos="28000">
                <a:srgbClr val="6AC0F1"/>
              </a:gs>
              <a:gs pos="100000">
                <a:srgbClr val="BDE7F1"/>
              </a:gs>
            </a:gsLst>
            <a:lin ang="0" scaled="0"/>
          </a:gra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r"/>
            <a:r>
              <a:rPr lang="en-US" sz="2800" dirty="0">
                <a:solidFill>
                  <a:schemeClr val="tx1"/>
                </a:solidFill>
                <a:latin typeface="Century Gothic" panose="020B0502020202020204" pitchFamily="34" charset="0"/>
              </a:rPr>
              <a:t>Basic Agile Level</a:t>
            </a:r>
          </a:p>
        </p:txBody>
      </p:sp>
      <p:sp>
        <p:nvSpPr>
          <p:cNvPr id="96" name="Rectangle 95">
            <a:extLst>
              <a:ext uri="{FF2B5EF4-FFF2-40B4-BE49-F238E27FC236}">
                <a16:creationId xmlns:a16="http://schemas.microsoft.com/office/drawing/2014/main" id="{82BED20C-3D29-B14E-81BD-3515BF416363}"/>
              </a:ext>
            </a:extLst>
          </p:cNvPr>
          <p:cNvSpPr/>
          <p:nvPr/>
        </p:nvSpPr>
        <p:spPr>
          <a:xfrm>
            <a:off x="494197" y="2836786"/>
            <a:ext cx="10972800" cy="3091863"/>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ct val="150000"/>
              </a:lnSpc>
            </a:pPr>
            <a:r>
              <a:rPr lang="en-US" sz="1400" dirty="0">
                <a:solidFill>
                  <a:schemeClr val="tx1"/>
                </a:solidFill>
                <a:latin typeface="Century Gothic" panose="020B0502020202020204" pitchFamily="34" charset="0"/>
              </a:rPr>
              <a:t>Please provide a detailed description of this stage’s agile-maturity readiness and what is required of your team to reach optimal agile maturity. </a:t>
            </a:r>
          </a:p>
        </p:txBody>
      </p:sp>
      <p:sp>
        <p:nvSpPr>
          <p:cNvPr id="41" name="TextBox 40">
            <a:extLst>
              <a:ext uri="{FF2B5EF4-FFF2-40B4-BE49-F238E27FC236}">
                <a16:creationId xmlns:a16="http://schemas.microsoft.com/office/drawing/2014/main" id="{38EF77D6-7254-2F42-90EE-A3B16CBDE670}"/>
              </a:ext>
            </a:extLst>
          </p:cNvPr>
          <p:cNvSpPr txBox="1"/>
          <p:nvPr/>
        </p:nvSpPr>
        <p:spPr>
          <a:xfrm>
            <a:off x="692393" y="1075593"/>
            <a:ext cx="1733798" cy="861774"/>
          </a:xfrm>
          <a:prstGeom prst="rect">
            <a:avLst/>
          </a:prstGeom>
          <a:noFill/>
        </p:spPr>
        <p:txBody>
          <a:bodyPr wrap="square" rtlCol="0">
            <a:spAutoFit/>
          </a:bodyPr>
          <a:lstStyle/>
          <a:p>
            <a:r>
              <a:rPr lang="en-US" sz="5000" dirty="0">
                <a:solidFill>
                  <a:schemeClr val="bg1"/>
                </a:solidFill>
                <a:latin typeface="Century Gothic" panose="020B0502020202020204" pitchFamily="34" charset="0"/>
              </a:rPr>
              <a:t>one</a:t>
            </a:r>
          </a:p>
        </p:txBody>
      </p:sp>
    </p:spTree>
    <p:extLst>
      <p:ext uri="{BB962C8B-B14F-4D97-AF65-F5344CB8AC3E}">
        <p14:creationId xmlns:p14="http://schemas.microsoft.com/office/powerpoint/2010/main" val="21780871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8E1B7E48-4A02-444F-963A-D6DBBEE435A3}"/>
              </a:ext>
            </a:extLst>
          </p:cNvPr>
          <p:cNvGrpSpPr/>
          <p:nvPr/>
        </p:nvGrpSpPr>
        <p:grpSpPr>
          <a:xfrm>
            <a:off x="7203068" y="-14628"/>
            <a:ext cx="5724680" cy="6219640"/>
            <a:chOff x="7203068" y="-14628"/>
            <a:chExt cx="5724680" cy="6219640"/>
          </a:xfrm>
          <a:solidFill>
            <a:schemeClr val="bg1">
              <a:alpha val="30000"/>
            </a:schemeClr>
          </a:solidFill>
        </p:grpSpPr>
        <p:sp>
          <p:nvSpPr>
            <p:cNvPr id="8" name="Triangle 7">
              <a:extLst>
                <a:ext uri="{FF2B5EF4-FFF2-40B4-BE49-F238E27FC236}">
                  <a16:creationId xmlns:a16="http://schemas.microsoft.com/office/drawing/2014/main" id="{C1F95B41-1F70-5541-A0B1-E31F6CB382D1}"/>
                </a:ext>
              </a:extLst>
            </p:cNvPr>
            <p:cNvSpPr/>
            <p:nvPr/>
          </p:nvSpPr>
          <p:spPr>
            <a:xfrm>
              <a:off x="8267700" y="1219200"/>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riangle 13">
              <a:extLst>
                <a:ext uri="{FF2B5EF4-FFF2-40B4-BE49-F238E27FC236}">
                  <a16:creationId xmlns:a16="http://schemas.microsoft.com/office/drawing/2014/main" id="{D3145F68-25BF-6F45-9133-78D5A5614430}"/>
                </a:ext>
              </a:extLst>
            </p:cNvPr>
            <p:cNvSpPr/>
            <p:nvPr/>
          </p:nvSpPr>
          <p:spPr>
            <a:xfrm rot="10800000">
              <a:off x="8267698" y="2340726"/>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riangle 14">
              <a:extLst>
                <a:ext uri="{FF2B5EF4-FFF2-40B4-BE49-F238E27FC236}">
                  <a16:creationId xmlns:a16="http://schemas.microsoft.com/office/drawing/2014/main" id="{32661B42-CFB6-BF43-BDC1-243E3C22207A}"/>
                </a:ext>
              </a:extLst>
            </p:cNvPr>
            <p:cNvSpPr/>
            <p:nvPr/>
          </p:nvSpPr>
          <p:spPr>
            <a:xfrm>
              <a:off x="9117614" y="2441587"/>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riangle 15">
              <a:extLst>
                <a:ext uri="{FF2B5EF4-FFF2-40B4-BE49-F238E27FC236}">
                  <a16:creationId xmlns:a16="http://schemas.microsoft.com/office/drawing/2014/main" id="{309A7C49-973C-FD42-AB70-5B57BBDB1D85}"/>
                </a:ext>
              </a:extLst>
            </p:cNvPr>
            <p:cNvSpPr/>
            <p:nvPr/>
          </p:nvSpPr>
          <p:spPr>
            <a:xfrm rot="10800000">
              <a:off x="9117612" y="3563113"/>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riangle 16">
              <a:extLst>
                <a:ext uri="{FF2B5EF4-FFF2-40B4-BE49-F238E27FC236}">
                  <a16:creationId xmlns:a16="http://schemas.microsoft.com/office/drawing/2014/main" id="{A49B51FE-E6AA-5A45-BD6C-DA4BF7C9EC64}"/>
                </a:ext>
              </a:extLst>
            </p:cNvPr>
            <p:cNvSpPr/>
            <p:nvPr/>
          </p:nvSpPr>
          <p:spPr>
            <a:xfrm rot="10800000">
              <a:off x="9118598" y="-14627"/>
              <a:ext cx="3073402" cy="230083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riangle 17">
              <a:extLst>
                <a:ext uri="{FF2B5EF4-FFF2-40B4-BE49-F238E27FC236}">
                  <a16:creationId xmlns:a16="http://schemas.microsoft.com/office/drawing/2014/main" id="{DCC5E1A3-499A-4A42-912A-329D6FA81565}"/>
                </a:ext>
              </a:extLst>
            </p:cNvPr>
            <p:cNvSpPr/>
            <p:nvPr/>
          </p:nvSpPr>
          <p:spPr>
            <a:xfrm>
              <a:off x="11194577" y="5032308"/>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riangle 18">
              <a:extLst>
                <a:ext uri="{FF2B5EF4-FFF2-40B4-BE49-F238E27FC236}">
                  <a16:creationId xmlns:a16="http://schemas.microsoft.com/office/drawing/2014/main" id="{7478C905-13B8-3549-A925-632AF93DA529}"/>
                </a:ext>
              </a:extLst>
            </p:cNvPr>
            <p:cNvSpPr/>
            <p:nvPr/>
          </p:nvSpPr>
          <p:spPr>
            <a:xfrm rot="10800000">
              <a:off x="10726003" y="4976702"/>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riangle 19">
              <a:extLst>
                <a:ext uri="{FF2B5EF4-FFF2-40B4-BE49-F238E27FC236}">
                  <a16:creationId xmlns:a16="http://schemas.microsoft.com/office/drawing/2014/main" id="{EBBDD6DB-9153-F84A-8A6D-72FB50473A0B}"/>
                </a:ext>
              </a:extLst>
            </p:cNvPr>
            <p:cNvSpPr/>
            <p:nvPr/>
          </p:nvSpPr>
          <p:spPr>
            <a:xfrm>
              <a:off x="10726004" y="4358384"/>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riangle 20">
              <a:extLst>
                <a:ext uri="{FF2B5EF4-FFF2-40B4-BE49-F238E27FC236}">
                  <a16:creationId xmlns:a16="http://schemas.microsoft.com/office/drawing/2014/main" id="{0F2B7324-B883-D04D-AA46-6BD0AF8386FA}"/>
                </a:ext>
              </a:extLst>
            </p:cNvPr>
            <p:cNvSpPr/>
            <p:nvPr/>
          </p:nvSpPr>
          <p:spPr>
            <a:xfrm>
              <a:off x="10732980" y="2926103"/>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riangle 21">
              <a:extLst>
                <a:ext uri="{FF2B5EF4-FFF2-40B4-BE49-F238E27FC236}">
                  <a16:creationId xmlns:a16="http://schemas.microsoft.com/office/drawing/2014/main" id="{E2E2A6B5-3297-124A-A02B-7888670A8E19}"/>
                </a:ext>
              </a:extLst>
            </p:cNvPr>
            <p:cNvSpPr/>
            <p:nvPr/>
          </p:nvSpPr>
          <p:spPr>
            <a:xfrm rot="10800000">
              <a:off x="10732979" y="3544421"/>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riangle 22">
              <a:extLst>
                <a:ext uri="{FF2B5EF4-FFF2-40B4-BE49-F238E27FC236}">
                  <a16:creationId xmlns:a16="http://schemas.microsoft.com/office/drawing/2014/main" id="{56579292-2F63-8344-B4D4-B3104A9FF118}"/>
                </a:ext>
              </a:extLst>
            </p:cNvPr>
            <p:cNvSpPr/>
            <p:nvPr/>
          </p:nvSpPr>
          <p:spPr>
            <a:xfrm>
              <a:off x="11201553" y="3600027"/>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riangle 23">
              <a:extLst>
                <a:ext uri="{FF2B5EF4-FFF2-40B4-BE49-F238E27FC236}">
                  <a16:creationId xmlns:a16="http://schemas.microsoft.com/office/drawing/2014/main" id="{7246C88E-4533-0C4B-B184-73C1B498B8FC}"/>
                </a:ext>
              </a:extLst>
            </p:cNvPr>
            <p:cNvSpPr/>
            <p:nvPr/>
          </p:nvSpPr>
          <p:spPr>
            <a:xfrm rot="10800000">
              <a:off x="11201552" y="4218345"/>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riangle 24">
              <a:extLst>
                <a:ext uri="{FF2B5EF4-FFF2-40B4-BE49-F238E27FC236}">
                  <a16:creationId xmlns:a16="http://schemas.microsoft.com/office/drawing/2014/main" id="{03EC3B23-B8B6-1B4A-9899-999384E3DFAC}"/>
                </a:ext>
              </a:extLst>
            </p:cNvPr>
            <p:cNvSpPr/>
            <p:nvPr/>
          </p:nvSpPr>
          <p:spPr>
            <a:xfrm>
              <a:off x="9465415" y="535103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riangle 25">
              <a:extLst>
                <a:ext uri="{FF2B5EF4-FFF2-40B4-BE49-F238E27FC236}">
                  <a16:creationId xmlns:a16="http://schemas.microsoft.com/office/drawing/2014/main" id="{3680E3CF-DB8A-9047-B4CD-2F5BA9988567}"/>
                </a:ext>
              </a:extLst>
            </p:cNvPr>
            <p:cNvSpPr/>
            <p:nvPr/>
          </p:nvSpPr>
          <p:spPr>
            <a:xfrm rot="10800000">
              <a:off x="8796054" y="4684640"/>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riangle 26">
              <a:extLst>
                <a:ext uri="{FF2B5EF4-FFF2-40B4-BE49-F238E27FC236}">
                  <a16:creationId xmlns:a16="http://schemas.microsoft.com/office/drawing/2014/main" id="{F70F9821-7B32-5942-B3E7-D8C865439557}"/>
                </a:ext>
              </a:extLst>
            </p:cNvPr>
            <p:cNvSpPr/>
            <p:nvPr/>
          </p:nvSpPr>
          <p:spPr>
            <a:xfrm>
              <a:off x="8796055" y="422568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riangle 27">
              <a:extLst>
                <a:ext uri="{FF2B5EF4-FFF2-40B4-BE49-F238E27FC236}">
                  <a16:creationId xmlns:a16="http://schemas.microsoft.com/office/drawing/2014/main" id="{17F49CF0-4F75-364D-B8B3-83A0B12E6A7E}"/>
                </a:ext>
              </a:extLst>
            </p:cNvPr>
            <p:cNvSpPr/>
            <p:nvPr/>
          </p:nvSpPr>
          <p:spPr>
            <a:xfrm>
              <a:off x="11429639" y="676405"/>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riangle 28">
              <a:extLst>
                <a:ext uri="{FF2B5EF4-FFF2-40B4-BE49-F238E27FC236}">
                  <a16:creationId xmlns:a16="http://schemas.microsoft.com/office/drawing/2014/main" id="{7448E9F5-8215-3D44-85D0-A590CF9868BA}"/>
                </a:ext>
              </a:extLst>
            </p:cNvPr>
            <p:cNvSpPr/>
            <p:nvPr/>
          </p:nvSpPr>
          <p:spPr>
            <a:xfrm rot="10800000">
              <a:off x="11429637" y="1797931"/>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riangle 29">
              <a:extLst>
                <a:ext uri="{FF2B5EF4-FFF2-40B4-BE49-F238E27FC236}">
                  <a16:creationId xmlns:a16="http://schemas.microsoft.com/office/drawing/2014/main" id="{90090464-F536-8E4A-BD6E-7EB365238ABE}"/>
                </a:ext>
              </a:extLst>
            </p:cNvPr>
            <p:cNvSpPr/>
            <p:nvPr/>
          </p:nvSpPr>
          <p:spPr>
            <a:xfrm rot="10800000">
              <a:off x="10001145" y="4978503"/>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riangle 30">
              <a:extLst>
                <a:ext uri="{FF2B5EF4-FFF2-40B4-BE49-F238E27FC236}">
                  <a16:creationId xmlns:a16="http://schemas.microsoft.com/office/drawing/2014/main" id="{AA7D07E8-B811-E14D-8E65-1E5D7F4AE6EB}"/>
                </a:ext>
              </a:extLst>
            </p:cNvPr>
            <p:cNvSpPr/>
            <p:nvPr/>
          </p:nvSpPr>
          <p:spPr>
            <a:xfrm>
              <a:off x="8478550" y="3436582"/>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riangle 31">
              <a:extLst>
                <a:ext uri="{FF2B5EF4-FFF2-40B4-BE49-F238E27FC236}">
                  <a16:creationId xmlns:a16="http://schemas.microsoft.com/office/drawing/2014/main" id="{A48947FF-57CA-D249-96E7-117F9769097F}"/>
                </a:ext>
              </a:extLst>
            </p:cNvPr>
            <p:cNvSpPr/>
            <p:nvPr/>
          </p:nvSpPr>
          <p:spPr>
            <a:xfrm>
              <a:off x="10560298" y="3911608"/>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riangle 32">
              <a:extLst>
                <a:ext uri="{FF2B5EF4-FFF2-40B4-BE49-F238E27FC236}">
                  <a16:creationId xmlns:a16="http://schemas.microsoft.com/office/drawing/2014/main" id="{F04D09A2-2F95-5241-9100-2219D93B2329}"/>
                </a:ext>
              </a:extLst>
            </p:cNvPr>
            <p:cNvSpPr/>
            <p:nvPr/>
          </p:nvSpPr>
          <p:spPr>
            <a:xfrm rot="10800000">
              <a:off x="10924816" y="6039467"/>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riangle 33">
              <a:extLst>
                <a:ext uri="{FF2B5EF4-FFF2-40B4-BE49-F238E27FC236}">
                  <a16:creationId xmlns:a16="http://schemas.microsoft.com/office/drawing/2014/main" id="{1BDF32AB-DA0A-0D43-859F-2CD7DBE58638}"/>
                </a:ext>
              </a:extLst>
            </p:cNvPr>
            <p:cNvSpPr/>
            <p:nvPr/>
          </p:nvSpPr>
          <p:spPr>
            <a:xfrm rot="10800000">
              <a:off x="8157134" y="1651419"/>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riangle 34">
              <a:extLst>
                <a:ext uri="{FF2B5EF4-FFF2-40B4-BE49-F238E27FC236}">
                  <a16:creationId xmlns:a16="http://schemas.microsoft.com/office/drawing/2014/main" id="{E533EC0E-E681-8649-8038-EE2C8D3B5CE1}"/>
                </a:ext>
              </a:extLst>
            </p:cNvPr>
            <p:cNvSpPr/>
            <p:nvPr/>
          </p:nvSpPr>
          <p:spPr>
            <a:xfrm>
              <a:off x="11586492" y="2465841"/>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riangle 35">
              <a:extLst>
                <a:ext uri="{FF2B5EF4-FFF2-40B4-BE49-F238E27FC236}">
                  <a16:creationId xmlns:a16="http://schemas.microsoft.com/office/drawing/2014/main" id="{A5A29F83-7BB5-764B-95A1-F84D70156B63}"/>
                </a:ext>
              </a:extLst>
            </p:cNvPr>
            <p:cNvSpPr/>
            <p:nvPr/>
          </p:nvSpPr>
          <p:spPr>
            <a:xfrm>
              <a:off x="8875258" y="425489"/>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riangle 36">
              <a:extLst>
                <a:ext uri="{FF2B5EF4-FFF2-40B4-BE49-F238E27FC236}">
                  <a16:creationId xmlns:a16="http://schemas.microsoft.com/office/drawing/2014/main" id="{EDC38598-9CCC-964F-BB5E-C1A27ACDCC44}"/>
                </a:ext>
              </a:extLst>
            </p:cNvPr>
            <p:cNvSpPr/>
            <p:nvPr/>
          </p:nvSpPr>
          <p:spPr>
            <a:xfrm rot="10800000">
              <a:off x="11900905" y="4908188"/>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Triangle 37">
              <a:extLst>
                <a:ext uri="{FF2B5EF4-FFF2-40B4-BE49-F238E27FC236}">
                  <a16:creationId xmlns:a16="http://schemas.microsoft.com/office/drawing/2014/main" id="{B7E5DB76-E9E8-AD4D-8A0B-33AC626B474D}"/>
                </a:ext>
              </a:extLst>
            </p:cNvPr>
            <p:cNvSpPr/>
            <p:nvPr/>
          </p:nvSpPr>
          <p:spPr>
            <a:xfrm>
              <a:off x="9494499" y="1271969"/>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74D31C-5D26-2048-8B9C-61EF38B28DBD}"/>
                </a:ext>
              </a:extLst>
            </p:cNvPr>
            <p:cNvSpPr/>
            <p:nvPr/>
          </p:nvSpPr>
          <p:spPr>
            <a:xfrm rot="10800000">
              <a:off x="7203068" y="-14628"/>
              <a:ext cx="1592986" cy="119255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1" name="Rectangle 7">
            <a:extLst>
              <a:ext uri="{FF2B5EF4-FFF2-40B4-BE49-F238E27FC236}">
                <a16:creationId xmlns:a16="http://schemas.microsoft.com/office/drawing/2014/main" id="{2A08EE07-4D3C-C74D-AA27-8BAD402EB88E}"/>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3" name="Parallelogram 12">
            <a:extLst>
              <a:ext uri="{FF2B5EF4-FFF2-40B4-BE49-F238E27FC236}">
                <a16:creationId xmlns:a16="http://schemas.microsoft.com/office/drawing/2014/main" id="{72214739-7D95-4444-9FE6-D496832163F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E6EEB223-E166-A54F-887F-3F76EDC4E433}"/>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2  –  DEFINED  –  AGILE MATURITY ASSESSMENT</a:t>
            </a:r>
          </a:p>
        </p:txBody>
      </p:sp>
      <p:sp>
        <p:nvSpPr>
          <p:cNvPr id="95" name="Rectangle 94">
            <a:extLst>
              <a:ext uri="{FF2B5EF4-FFF2-40B4-BE49-F238E27FC236}">
                <a16:creationId xmlns:a16="http://schemas.microsoft.com/office/drawing/2014/main" id="{8F2ECCDC-53C7-DE41-BC38-DE442EC23857}"/>
              </a:ext>
            </a:extLst>
          </p:cNvPr>
          <p:cNvSpPr/>
          <p:nvPr/>
        </p:nvSpPr>
        <p:spPr>
          <a:xfrm>
            <a:off x="494197" y="1554364"/>
            <a:ext cx="10972800" cy="738478"/>
          </a:xfrm>
          <a:prstGeom prst="rect">
            <a:avLst/>
          </a:prstGeom>
          <a:solidFill>
            <a:schemeClr val="accent4"/>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lgn="r"/>
            <a:r>
              <a:rPr lang="en-US" sz="4000" dirty="0">
                <a:latin typeface="Century Gothic" panose="020B0502020202020204" pitchFamily="34" charset="0"/>
              </a:rPr>
              <a:t>DEFINED</a:t>
            </a:r>
          </a:p>
        </p:txBody>
      </p:sp>
      <p:sp>
        <p:nvSpPr>
          <p:cNvPr id="112" name="Rectangle 111">
            <a:extLst>
              <a:ext uri="{FF2B5EF4-FFF2-40B4-BE49-F238E27FC236}">
                <a16:creationId xmlns:a16="http://schemas.microsoft.com/office/drawing/2014/main" id="{9E098833-47A7-AE44-9B8E-6CF9DC3D8BD6}"/>
              </a:ext>
            </a:extLst>
          </p:cNvPr>
          <p:cNvSpPr/>
          <p:nvPr/>
        </p:nvSpPr>
        <p:spPr>
          <a:xfrm>
            <a:off x="494197" y="2292552"/>
            <a:ext cx="10972800" cy="548640"/>
          </a:xfrm>
          <a:prstGeom prst="rect">
            <a:avLst/>
          </a:prstGeom>
          <a:gradFill>
            <a:gsLst>
              <a:gs pos="25000">
                <a:schemeClr val="accent4"/>
              </a:gs>
              <a:gs pos="100000">
                <a:schemeClr val="accent4">
                  <a:lumMod val="20000"/>
                  <a:lumOff val="80000"/>
                </a:schemeClr>
              </a:gs>
            </a:gsLst>
            <a:lin ang="0" scaled="0"/>
          </a:gra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r"/>
            <a:r>
              <a:rPr lang="en-US" sz="2800" dirty="0">
                <a:solidFill>
                  <a:schemeClr val="tx1"/>
                </a:solidFill>
                <a:latin typeface="Century Gothic" panose="020B0502020202020204" pitchFamily="34" charset="0"/>
              </a:rPr>
              <a:t>Well-Defined Agile Processes in Place </a:t>
            </a:r>
          </a:p>
        </p:txBody>
      </p:sp>
      <p:sp>
        <p:nvSpPr>
          <p:cNvPr id="96" name="Rectangle 95">
            <a:extLst>
              <a:ext uri="{FF2B5EF4-FFF2-40B4-BE49-F238E27FC236}">
                <a16:creationId xmlns:a16="http://schemas.microsoft.com/office/drawing/2014/main" id="{82BED20C-3D29-B14E-81BD-3515BF416363}"/>
              </a:ext>
            </a:extLst>
          </p:cNvPr>
          <p:cNvSpPr/>
          <p:nvPr/>
        </p:nvSpPr>
        <p:spPr>
          <a:xfrm>
            <a:off x="494197" y="2836786"/>
            <a:ext cx="10972800" cy="3091863"/>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ct val="150000"/>
              </a:lnSpc>
            </a:pPr>
            <a:r>
              <a:rPr lang="en-US" sz="1400" dirty="0">
                <a:solidFill>
                  <a:schemeClr val="tx1"/>
                </a:solidFill>
                <a:latin typeface="Century Gothic" panose="020B0502020202020204" pitchFamily="34" charset="0"/>
              </a:rPr>
              <a:t>Please provide a detailed description of this stage’s agile-maturity readiness and what is required of your team to reach optimal agile maturity. </a:t>
            </a:r>
          </a:p>
        </p:txBody>
      </p:sp>
      <p:sp>
        <p:nvSpPr>
          <p:cNvPr id="40" name="TextBox 39">
            <a:extLst>
              <a:ext uri="{FF2B5EF4-FFF2-40B4-BE49-F238E27FC236}">
                <a16:creationId xmlns:a16="http://schemas.microsoft.com/office/drawing/2014/main" id="{03697753-0EDC-4F43-81B4-43E826A0F504}"/>
              </a:ext>
            </a:extLst>
          </p:cNvPr>
          <p:cNvSpPr txBox="1"/>
          <p:nvPr/>
        </p:nvSpPr>
        <p:spPr>
          <a:xfrm>
            <a:off x="692393" y="1075593"/>
            <a:ext cx="1733798" cy="861774"/>
          </a:xfrm>
          <a:prstGeom prst="rect">
            <a:avLst/>
          </a:prstGeom>
          <a:noFill/>
        </p:spPr>
        <p:txBody>
          <a:bodyPr wrap="square" rtlCol="0">
            <a:spAutoFit/>
          </a:bodyPr>
          <a:lstStyle/>
          <a:p>
            <a:r>
              <a:rPr lang="en-US" sz="5000" dirty="0">
                <a:solidFill>
                  <a:schemeClr val="bg1"/>
                </a:solidFill>
                <a:latin typeface="Century Gothic" panose="020B0502020202020204" pitchFamily="34" charset="0"/>
              </a:rPr>
              <a:t>two</a:t>
            </a:r>
          </a:p>
        </p:txBody>
      </p:sp>
    </p:spTree>
    <p:extLst>
      <p:ext uri="{BB962C8B-B14F-4D97-AF65-F5344CB8AC3E}">
        <p14:creationId xmlns:p14="http://schemas.microsoft.com/office/powerpoint/2010/main" val="12908096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8E1B7E48-4A02-444F-963A-D6DBBEE435A3}"/>
              </a:ext>
            </a:extLst>
          </p:cNvPr>
          <p:cNvGrpSpPr/>
          <p:nvPr/>
        </p:nvGrpSpPr>
        <p:grpSpPr>
          <a:xfrm>
            <a:off x="7203068" y="-14628"/>
            <a:ext cx="5724680" cy="6219640"/>
            <a:chOff x="7203068" y="-14628"/>
            <a:chExt cx="5724680" cy="6219640"/>
          </a:xfrm>
          <a:solidFill>
            <a:schemeClr val="bg1">
              <a:alpha val="30000"/>
            </a:schemeClr>
          </a:solidFill>
        </p:grpSpPr>
        <p:sp>
          <p:nvSpPr>
            <p:cNvPr id="8" name="Triangle 7">
              <a:extLst>
                <a:ext uri="{FF2B5EF4-FFF2-40B4-BE49-F238E27FC236}">
                  <a16:creationId xmlns:a16="http://schemas.microsoft.com/office/drawing/2014/main" id="{C1F95B41-1F70-5541-A0B1-E31F6CB382D1}"/>
                </a:ext>
              </a:extLst>
            </p:cNvPr>
            <p:cNvSpPr/>
            <p:nvPr/>
          </p:nvSpPr>
          <p:spPr>
            <a:xfrm>
              <a:off x="8267700" y="1219200"/>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riangle 13">
              <a:extLst>
                <a:ext uri="{FF2B5EF4-FFF2-40B4-BE49-F238E27FC236}">
                  <a16:creationId xmlns:a16="http://schemas.microsoft.com/office/drawing/2014/main" id="{D3145F68-25BF-6F45-9133-78D5A5614430}"/>
                </a:ext>
              </a:extLst>
            </p:cNvPr>
            <p:cNvSpPr/>
            <p:nvPr/>
          </p:nvSpPr>
          <p:spPr>
            <a:xfrm rot="10800000">
              <a:off x="8267698" y="2340726"/>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riangle 14">
              <a:extLst>
                <a:ext uri="{FF2B5EF4-FFF2-40B4-BE49-F238E27FC236}">
                  <a16:creationId xmlns:a16="http://schemas.microsoft.com/office/drawing/2014/main" id="{32661B42-CFB6-BF43-BDC1-243E3C22207A}"/>
                </a:ext>
              </a:extLst>
            </p:cNvPr>
            <p:cNvSpPr/>
            <p:nvPr/>
          </p:nvSpPr>
          <p:spPr>
            <a:xfrm>
              <a:off x="9117614" y="2441587"/>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riangle 15">
              <a:extLst>
                <a:ext uri="{FF2B5EF4-FFF2-40B4-BE49-F238E27FC236}">
                  <a16:creationId xmlns:a16="http://schemas.microsoft.com/office/drawing/2014/main" id="{309A7C49-973C-FD42-AB70-5B57BBDB1D85}"/>
                </a:ext>
              </a:extLst>
            </p:cNvPr>
            <p:cNvSpPr/>
            <p:nvPr/>
          </p:nvSpPr>
          <p:spPr>
            <a:xfrm rot="10800000">
              <a:off x="9117612" y="3563113"/>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riangle 16">
              <a:extLst>
                <a:ext uri="{FF2B5EF4-FFF2-40B4-BE49-F238E27FC236}">
                  <a16:creationId xmlns:a16="http://schemas.microsoft.com/office/drawing/2014/main" id="{A49B51FE-E6AA-5A45-BD6C-DA4BF7C9EC64}"/>
                </a:ext>
              </a:extLst>
            </p:cNvPr>
            <p:cNvSpPr/>
            <p:nvPr/>
          </p:nvSpPr>
          <p:spPr>
            <a:xfrm rot="10800000">
              <a:off x="9118598" y="-14627"/>
              <a:ext cx="3073402" cy="230083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riangle 17">
              <a:extLst>
                <a:ext uri="{FF2B5EF4-FFF2-40B4-BE49-F238E27FC236}">
                  <a16:creationId xmlns:a16="http://schemas.microsoft.com/office/drawing/2014/main" id="{DCC5E1A3-499A-4A42-912A-329D6FA81565}"/>
                </a:ext>
              </a:extLst>
            </p:cNvPr>
            <p:cNvSpPr/>
            <p:nvPr/>
          </p:nvSpPr>
          <p:spPr>
            <a:xfrm>
              <a:off x="11194577" y="5032308"/>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riangle 18">
              <a:extLst>
                <a:ext uri="{FF2B5EF4-FFF2-40B4-BE49-F238E27FC236}">
                  <a16:creationId xmlns:a16="http://schemas.microsoft.com/office/drawing/2014/main" id="{7478C905-13B8-3549-A925-632AF93DA529}"/>
                </a:ext>
              </a:extLst>
            </p:cNvPr>
            <p:cNvSpPr/>
            <p:nvPr/>
          </p:nvSpPr>
          <p:spPr>
            <a:xfrm rot="10800000">
              <a:off x="10726003" y="4976702"/>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riangle 19">
              <a:extLst>
                <a:ext uri="{FF2B5EF4-FFF2-40B4-BE49-F238E27FC236}">
                  <a16:creationId xmlns:a16="http://schemas.microsoft.com/office/drawing/2014/main" id="{EBBDD6DB-9153-F84A-8A6D-72FB50473A0B}"/>
                </a:ext>
              </a:extLst>
            </p:cNvPr>
            <p:cNvSpPr/>
            <p:nvPr/>
          </p:nvSpPr>
          <p:spPr>
            <a:xfrm>
              <a:off x="10726004" y="4358384"/>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riangle 20">
              <a:extLst>
                <a:ext uri="{FF2B5EF4-FFF2-40B4-BE49-F238E27FC236}">
                  <a16:creationId xmlns:a16="http://schemas.microsoft.com/office/drawing/2014/main" id="{0F2B7324-B883-D04D-AA46-6BD0AF8386FA}"/>
                </a:ext>
              </a:extLst>
            </p:cNvPr>
            <p:cNvSpPr/>
            <p:nvPr/>
          </p:nvSpPr>
          <p:spPr>
            <a:xfrm>
              <a:off x="10732980" y="2926103"/>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riangle 21">
              <a:extLst>
                <a:ext uri="{FF2B5EF4-FFF2-40B4-BE49-F238E27FC236}">
                  <a16:creationId xmlns:a16="http://schemas.microsoft.com/office/drawing/2014/main" id="{E2E2A6B5-3297-124A-A02B-7888670A8E19}"/>
                </a:ext>
              </a:extLst>
            </p:cNvPr>
            <p:cNvSpPr/>
            <p:nvPr/>
          </p:nvSpPr>
          <p:spPr>
            <a:xfrm rot="10800000">
              <a:off x="10732979" y="3544421"/>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riangle 22">
              <a:extLst>
                <a:ext uri="{FF2B5EF4-FFF2-40B4-BE49-F238E27FC236}">
                  <a16:creationId xmlns:a16="http://schemas.microsoft.com/office/drawing/2014/main" id="{56579292-2F63-8344-B4D4-B3104A9FF118}"/>
                </a:ext>
              </a:extLst>
            </p:cNvPr>
            <p:cNvSpPr/>
            <p:nvPr/>
          </p:nvSpPr>
          <p:spPr>
            <a:xfrm>
              <a:off x="11201553" y="3600027"/>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riangle 23">
              <a:extLst>
                <a:ext uri="{FF2B5EF4-FFF2-40B4-BE49-F238E27FC236}">
                  <a16:creationId xmlns:a16="http://schemas.microsoft.com/office/drawing/2014/main" id="{7246C88E-4533-0C4B-B184-73C1B498B8FC}"/>
                </a:ext>
              </a:extLst>
            </p:cNvPr>
            <p:cNvSpPr/>
            <p:nvPr/>
          </p:nvSpPr>
          <p:spPr>
            <a:xfrm rot="10800000">
              <a:off x="11201552" y="4218345"/>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riangle 24">
              <a:extLst>
                <a:ext uri="{FF2B5EF4-FFF2-40B4-BE49-F238E27FC236}">
                  <a16:creationId xmlns:a16="http://schemas.microsoft.com/office/drawing/2014/main" id="{03EC3B23-B8B6-1B4A-9899-999384E3DFAC}"/>
                </a:ext>
              </a:extLst>
            </p:cNvPr>
            <p:cNvSpPr/>
            <p:nvPr/>
          </p:nvSpPr>
          <p:spPr>
            <a:xfrm>
              <a:off x="9465415" y="535103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riangle 25">
              <a:extLst>
                <a:ext uri="{FF2B5EF4-FFF2-40B4-BE49-F238E27FC236}">
                  <a16:creationId xmlns:a16="http://schemas.microsoft.com/office/drawing/2014/main" id="{3680E3CF-DB8A-9047-B4CD-2F5BA9988567}"/>
                </a:ext>
              </a:extLst>
            </p:cNvPr>
            <p:cNvSpPr/>
            <p:nvPr/>
          </p:nvSpPr>
          <p:spPr>
            <a:xfrm rot="10800000">
              <a:off x="8796054" y="4684640"/>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riangle 26">
              <a:extLst>
                <a:ext uri="{FF2B5EF4-FFF2-40B4-BE49-F238E27FC236}">
                  <a16:creationId xmlns:a16="http://schemas.microsoft.com/office/drawing/2014/main" id="{F70F9821-7B32-5942-B3E7-D8C865439557}"/>
                </a:ext>
              </a:extLst>
            </p:cNvPr>
            <p:cNvSpPr/>
            <p:nvPr/>
          </p:nvSpPr>
          <p:spPr>
            <a:xfrm>
              <a:off x="8796055" y="422568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riangle 27">
              <a:extLst>
                <a:ext uri="{FF2B5EF4-FFF2-40B4-BE49-F238E27FC236}">
                  <a16:creationId xmlns:a16="http://schemas.microsoft.com/office/drawing/2014/main" id="{17F49CF0-4F75-364D-B8B3-83A0B12E6A7E}"/>
                </a:ext>
              </a:extLst>
            </p:cNvPr>
            <p:cNvSpPr/>
            <p:nvPr/>
          </p:nvSpPr>
          <p:spPr>
            <a:xfrm>
              <a:off x="11429639" y="676405"/>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riangle 28">
              <a:extLst>
                <a:ext uri="{FF2B5EF4-FFF2-40B4-BE49-F238E27FC236}">
                  <a16:creationId xmlns:a16="http://schemas.microsoft.com/office/drawing/2014/main" id="{7448E9F5-8215-3D44-85D0-A590CF9868BA}"/>
                </a:ext>
              </a:extLst>
            </p:cNvPr>
            <p:cNvSpPr/>
            <p:nvPr/>
          </p:nvSpPr>
          <p:spPr>
            <a:xfrm rot="10800000">
              <a:off x="11429637" y="1797931"/>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riangle 29">
              <a:extLst>
                <a:ext uri="{FF2B5EF4-FFF2-40B4-BE49-F238E27FC236}">
                  <a16:creationId xmlns:a16="http://schemas.microsoft.com/office/drawing/2014/main" id="{90090464-F536-8E4A-BD6E-7EB365238ABE}"/>
                </a:ext>
              </a:extLst>
            </p:cNvPr>
            <p:cNvSpPr/>
            <p:nvPr/>
          </p:nvSpPr>
          <p:spPr>
            <a:xfrm rot="10800000">
              <a:off x="10001145" y="4978503"/>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riangle 30">
              <a:extLst>
                <a:ext uri="{FF2B5EF4-FFF2-40B4-BE49-F238E27FC236}">
                  <a16:creationId xmlns:a16="http://schemas.microsoft.com/office/drawing/2014/main" id="{AA7D07E8-B811-E14D-8E65-1E5D7F4AE6EB}"/>
                </a:ext>
              </a:extLst>
            </p:cNvPr>
            <p:cNvSpPr/>
            <p:nvPr/>
          </p:nvSpPr>
          <p:spPr>
            <a:xfrm>
              <a:off x="8478550" y="3436582"/>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riangle 31">
              <a:extLst>
                <a:ext uri="{FF2B5EF4-FFF2-40B4-BE49-F238E27FC236}">
                  <a16:creationId xmlns:a16="http://schemas.microsoft.com/office/drawing/2014/main" id="{A48947FF-57CA-D249-96E7-117F9769097F}"/>
                </a:ext>
              </a:extLst>
            </p:cNvPr>
            <p:cNvSpPr/>
            <p:nvPr/>
          </p:nvSpPr>
          <p:spPr>
            <a:xfrm>
              <a:off x="10560298" y="3911608"/>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riangle 32">
              <a:extLst>
                <a:ext uri="{FF2B5EF4-FFF2-40B4-BE49-F238E27FC236}">
                  <a16:creationId xmlns:a16="http://schemas.microsoft.com/office/drawing/2014/main" id="{F04D09A2-2F95-5241-9100-2219D93B2329}"/>
                </a:ext>
              </a:extLst>
            </p:cNvPr>
            <p:cNvSpPr/>
            <p:nvPr/>
          </p:nvSpPr>
          <p:spPr>
            <a:xfrm rot="10800000">
              <a:off x="10924816" y="6039467"/>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riangle 33">
              <a:extLst>
                <a:ext uri="{FF2B5EF4-FFF2-40B4-BE49-F238E27FC236}">
                  <a16:creationId xmlns:a16="http://schemas.microsoft.com/office/drawing/2014/main" id="{1BDF32AB-DA0A-0D43-859F-2CD7DBE58638}"/>
                </a:ext>
              </a:extLst>
            </p:cNvPr>
            <p:cNvSpPr/>
            <p:nvPr/>
          </p:nvSpPr>
          <p:spPr>
            <a:xfrm rot="10800000">
              <a:off x="8157134" y="1651419"/>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riangle 34">
              <a:extLst>
                <a:ext uri="{FF2B5EF4-FFF2-40B4-BE49-F238E27FC236}">
                  <a16:creationId xmlns:a16="http://schemas.microsoft.com/office/drawing/2014/main" id="{E533EC0E-E681-8649-8038-EE2C8D3B5CE1}"/>
                </a:ext>
              </a:extLst>
            </p:cNvPr>
            <p:cNvSpPr/>
            <p:nvPr/>
          </p:nvSpPr>
          <p:spPr>
            <a:xfrm>
              <a:off x="11586492" y="2465841"/>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riangle 35">
              <a:extLst>
                <a:ext uri="{FF2B5EF4-FFF2-40B4-BE49-F238E27FC236}">
                  <a16:creationId xmlns:a16="http://schemas.microsoft.com/office/drawing/2014/main" id="{A5A29F83-7BB5-764B-95A1-F84D70156B63}"/>
                </a:ext>
              </a:extLst>
            </p:cNvPr>
            <p:cNvSpPr/>
            <p:nvPr/>
          </p:nvSpPr>
          <p:spPr>
            <a:xfrm>
              <a:off x="8875258" y="425489"/>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riangle 36">
              <a:extLst>
                <a:ext uri="{FF2B5EF4-FFF2-40B4-BE49-F238E27FC236}">
                  <a16:creationId xmlns:a16="http://schemas.microsoft.com/office/drawing/2014/main" id="{EDC38598-9CCC-964F-BB5E-C1A27ACDCC44}"/>
                </a:ext>
              </a:extLst>
            </p:cNvPr>
            <p:cNvSpPr/>
            <p:nvPr/>
          </p:nvSpPr>
          <p:spPr>
            <a:xfrm rot="10800000">
              <a:off x="11900905" y="4908188"/>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Triangle 37">
              <a:extLst>
                <a:ext uri="{FF2B5EF4-FFF2-40B4-BE49-F238E27FC236}">
                  <a16:creationId xmlns:a16="http://schemas.microsoft.com/office/drawing/2014/main" id="{B7E5DB76-E9E8-AD4D-8A0B-33AC626B474D}"/>
                </a:ext>
              </a:extLst>
            </p:cNvPr>
            <p:cNvSpPr/>
            <p:nvPr/>
          </p:nvSpPr>
          <p:spPr>
            <a:xfrm>
              <a:off x="9494499" y="1271969"/>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74D31C-5D26-2048-8B9C-61EF38B28DBD}"/>
                </a:ext>
              </a:extLst>
            </p:cNvPr>
            <p:cNvSpPr/>
            <p:nvPr/>
          </p:nvSpPr>
          <p:spPr>
            <a:xfrm rot="10800000">
              <a:off x="7203068" y="-14628"/>
              <a:ext cx="1592986" cy="119255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1" name="Rectangle 7">
            <a:extLst>
              <a:ext uri="{FF2B5EF4-FFF2-40B4-BE49-F238E27FC236}">
                <a16:creationId xmlns:a16="http://schemas.microsoft.com/office/drawing/2014/main" id="{2A08EE07-4D3C-C74D-AA27-8BAD402EB88E}"/>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3" name="Parallelogram 12">
            <a:extLst>
              <a:ext uri="{FF2B5EF4-FFF2-40B4-BE49-F238E27FC236}">
                <a16:creationId xmlns:a16="http://schemas.microsoft.com/office/drawing/2014/main" id="{72214739-7D95-4444-9FE6-D496832163F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E6EEB223-E166-A54F-887F-3F76EDC4E433}"/>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3  –  MEASURED  –  AGILE MATURITY ASSESSMENT</a:t>
            </a:r>
          </a:p>
        </p:txBody>
      </p:sp>
      <p:sp>
        <p:nvSpPr>
          <p:cNvPr id="95" name="Rectangle 94">
            <a:extLst>
              <a:ext uri="{FF2B5EF4-FFF2-40B4-BE49-F238E27FC236}">
                <a16:creationId xmlns:a16="http://schemas.microsoft.com/office/drawing/2014/main" id="{8F2ECCDC-53C7-DE41-BC38-DE442EC23857}"/>
              </a:ext>
            </a:extLst>
          </p:cNvPr>
          <p:cNvSpPr/>
          <p:nvPr/>
        </p:nvSpPr>
        <p:spPr>
          <a:xfrm>
            <a:off x="494197" y="1554364"/>
            <a:ext cx="10972800" cy="738478"/>
          </a:xfrm>
          <a:prstGeom prst="rect">
            <a:avLst/>
          </a:prstGeom>
          <a:solidFill>
            <a:srgbClr val="F48735"/>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lgn="r"/>
            <a:r>
              <a:rPr lang="en-US" sz="4000" dirty="0">
                <a:latin typeface="Century Gothic" panose="020B0502020202020204" pitchFamily="34" charset="0"/>
              </a:rPr>
              <a:t>MEASURED</a:t>
            </a:r>
          </a:p>
        </p:txBody>
      </p:sp>
      <p:sp>
        <p:nvSpPr>
          <p:cNvPr id="112" name="Rectangle 111">
            <a:extLst>
              <a:ext uri="{FF2B5EF4-FFF2-40B4-BE49-F238E27FC236}">
                <a16:creationId xmlns:a16="http://schemas.microsoft.com/office/drawing/2014/main" id="{9E098833-47A7-AE44-9B8E-6CF9DC3D8BD6}"/>
              </a:ext>
            </a:extLst>
          </p:cNvPr>
          <p:cNvSpPr/>
          <p:nvPr/>
        </p:nvSpPr>
        <p:spPr>
          <a:xfrm>
            <a:off x="494197" y="2292552"/>
            <a:ext cx="10972800" cy="548640"/>
          </a:xfrm>
          <a:prstGeom prst="rect">
            <a:avLst/>
          </a:prstGeom>
          <a:gradFill>
            <a:gsLst>
              <a:gs pos="29000">
                <a:srgbClr val="F48735"/>
              </a:gs>
              <a:gs pos="100000">
                <a:srgbClr val="FFC19B"/>
              </a:gs>
            </a:gsLst>
            <a:lin ang="0" scaled="0"/>
          </a:gra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r"/>
            <a:r>
              <a:rPr lang="en-US" sz="2800" dirty="0">
                <a:solidFill>
                  <a:schemeClr val="tx1"/>
                </a:solidFill>
                <a:latin typeface="Century Gothic" panose="020B0502020202020204" pitchFamily="34" charset="0"/>
              </a:rPr>
              <a:t>Developing in an Agile Manner </a:t>
            </a:r>
          </a:p>
        </p:txBody>
      </p:sp>
      <p:sp>
        <p:nvSpPr>
          <p:cNvPr id="96" name="Rectangle 95">
            <a:extLst>
              <a:ext uri="{FF2B5EF4-FFF2-40B4-BE49-F238E27FC236}">
                <a16:creationId xmlns:a16="http://schemas.microsoft.com/office/drawing/2014/main" id="{82BED20C-3D29-B14E-81BD-3515BF416363}"/>
              </a:ext>
            </a:extLst>
          </p:cNvPr>
          <p:cNvSpPr/>
          <p:nvPr/>
        </p:nvSpPr>
        <p:spPr>
          <a:xfrm>
            <a:off x="494197" y="2836786"/>
            <a:ext cx="10972800" cy="3091863"/>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ct val="150000"/>
              </a:lnSpc>
            </a:pPr>
            <a:r>
              <a:rPr lang="en-US" sz="1400" dirty="0">
                <a:solidFill>
                  <a:schemeClr val="tx1"/>
                </a:solidFill>
                <a:latin typeface="Century Gothic" panose="020B0502020202020204" pitchFamily="34" charset="0"/>
              </a:rPr>
              <a:t>Please provide a detailed description of this stage’s agile-maturity readiness and what is required of your team to reach optimal agile maturity. </a:t>
            </a:r>
          </a:p>
        </p:txBody>
      </p:sp>
      <p:sp>
        <p:nvSpPr>
          <p:cNvPr id="40" name="TextBox 39">
            <a:extLst>
              <a:ext uri="{FF2B5EF4-FFF2-40B4-BE49-F238E27FC236}">
                <a16:creationId xmlns:a16="http://schemas.microsoft.com/office/drawing/2014/main" id="{1FA20121-2E2D-004E-A1B7-98BCDE1A074D}"/>
              </a:ext>
            </a:extLst>
          </p:cNvPr>
          <p:cNvSpPr txBox="1"/>
          <p:nvPr/>
        </p:nvSpPr>
        <p:spPr>
          <a:xfrm>
            <a:off x="692392" y="1075593"/>
            <a:ext cx="2264563" cy="861774"/>
          </a:xfrm>
          <a:prstGeom prst="rect">
            <a:avLst/>
          </a:prstGeom>
          <a:noFill/>
        </p:spPr>
        <p:txBody>
          <a:bodyPr wrap="square" rtlCol="0">
            <a:spAutoFit/>
          </a:bodyPr>
          <a:lstStyle/>
          <a:p>
            <a:r>
              <a:rPr lang="en-US" sz="5000" dirty="0">
                <a:solidFill>
                  <a:schemeClr val="bg1"/>
                </a:solidFill>
                <a:latin typeface="Century Gothic" panose="020B0502020202020204" pitchFamily="34" charset="0"/>
              </a:rPr>
              <a:t>three</a:t>
            </a:r>
          </a:p>
        </p:txBody>
      </p:sp>
    </p:spTree>
    <p:extLst>
      <p:ext uri="{BB962C8B-B14F-4D97-AF65-F5344CB8AC3E}">
        <p14:creationId xmlns:p14="http://schemas.microsoft.com/office/powerpoint/2010/main" val="31100322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8E1B7E48-4A02-444F-963A-D6DBBEE435A3}"/>
              </a:ext>
            </a:extLst>
          </p:cNvPr>
          <p:cNvGrpSpPr/>
          <p:nvPr/>
        </p:nvGrpSpPr>
        <p:grpSpPr>
          <a:xfrm>
            <a:off x="7203068" y="-14628"/>
            <a:ext cx="5724680" cy="6219640"/>
            <a:chOff x="7203068" y="-14628"/>
            <a:chExt cx="5724680" cy="6219640"/>
          </a:xfrm>
          <a:solidFill>
            <a:schemeClr val="bg1">
              <a:alpha val="30000"/>
            </a:schemeClr>
          </a:solidFill>
        </p:grpSpPr>
        <p:sp>
          <p:nvSpPr>
            <p:cNvPr id="8" name="Triangle 7">
              <a:extLst>
                <a:ext uri="{FF2B5EF4-FFF2-40B4-BE49-F238E27FC236}">
                  <a16:creationId xmlns:a16="http://schemas.microsoft.com/office/drawing/2014/main" id="{C1F95B41-1F70-5541-A0B1-E31F6CB382D1}"/>
                </a:ext>
              </a:extLst>
            </p:cNvPr>
            <p:cNvSpPr/>
            <p:nvPr/>
          </p:nvSpPr>
          <p:spPr>
            <a:xfrm>
              <a:off x="8267700" y="1219200"/>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riangle 13">
              <a:extLst>
                <a:ext uri="{FF2B5EF4-FFF2-40B4-BE49-F238E27FC236}">
                  <a16:creationId xmlns:a16="http://schemas.microsoft.com/office/drawing/2014/main" id="{D3145F68-25BF-6F45-9133-78D5A5614430}"/>
                </a:ext>
              </a:extLst>
            </p:cNvPr>
            <p:cNvSpPr/>
            <p:nvPr/>
          </p:nvSpPr>
          <p:spPr>
            <a:xfrm rot="10800000">
              <a:off x="8267698" y="2340726"/>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riangle 14">
              <a:extLst>
                <a:ext uri="{FF2B5EF4-FFF2-40B4-BE49-F238E27FC236}">
                  <a16:creationId xmlns:a16="http://schemas.microsoft.com/office/drawing/2014/main" id="{32661B42-CFB6-BF43-BDC1-243E3C22207A}"/>
                </a:ext>
              </a:extLst>
            </p:cNvPr>
            <p:cNvSpPr/>
            <p:nvPr/>
          </p:nvSpPr>
          <p:spPr>
            <a:xfrm>
              <a:off x="9117614" y="2441587"/>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riangle 15">
              <a:extLst>
                <a:ext uri="{FF2B5EF4-FFF2-40B4-BE49-F238E27FC236}">
                  <a16:creationId xmlns:a16="http://schemas.microsoft.com/office/drawing/2014/main" id="{309A7C49-973C-FD42-AB70-5B57BBDB1D85}"/>
                </a:ext>
              </a:extLst>
            </p:cNvPr>
            <p:cNvSpPr/>
            <p:nvPr/>
          </p:nvSpPr>
          <p:spPr>
            <a:xfrm rot="10800000">
              <a:off x="9117612" y="3563113"/>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riangle 16">
              <a:extLst>
                <a:ext uri="{FF2B5EF4-FFF2-40B4-BE49-F238E27FC236}">
                  <a16:creationId xmlns:a16="http://schemas.microsoft.com/office/drawing/2014/main" id="{A49B51FE-E6AA-5A45-BD6C-DA4BF7C9EC64}"/>
                </a:ext>
              </a:extLst>
            </p:cNvPr>
            <p:cNvSpPr/>
            <p:nvPr/>
          </p:nvSpPr>
          <p:spPr>
            <a:xfrm rot="10800000">
              <a:off x="9118598" y="-14627"/>
              <a:ext cx="3073402" cy="230083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riangle 17">
              <a:extLst>
                <a:ext uri="{FF2B5EF4-FFF2-40B4-BE49-F238E27FC236}">
                  <a16:creationId xmlns:a16="http://schemas.microsoft.com/office/drawing/2014/main" id="{DCC5E1A3-499A-4A42-912A-329D6FA81565}"/>
                </a:ext>
              </a:extLst>
            </p:cNvPr>
            <p:cNvSpPr/>
            <p:nvPr/>
          </p:nvSpPr>
          <p:spPr>
            <a:xfrm>
              <a:off x="11194577" y="5032308"/>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riangle 18">
              <a:extLst>
                <a:ext uri="{FF2B5EF4-FFF2-40B4-BE49-F238E27FC236}">
                  <a16:creationId xmlns:a16="http://schemas.microsoft.com/office/drawing/2014/main" id="{7478C905-13B8-3549-A925-632AF93DA529}"/>
                </a:ext>
              </a:extLst>
            </p:cNvPr>
            <p:cNvSpPr/>
            <p:nvPr/>
          </p:nvSpPr>
          <p:spPr>
            <a:xfrm rot="10800000">
              <a:off x="10726003" y="4976702"/>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riangle 19">
              <a:extLst>
                <a:ext uri="{FF2B5EF4-FFF2-40B4-BE49-F238E27FC236}">
                  <a16:creationId xmlns:a16="http://schemas.microsoft.com/office/drawing/2014/main" id="{EBBDD6DB-9153-F84A-8A6D-72FB50473A0B}"/>
                </a:ext>
              </a:extLst>
            </p:cNvPr>
            <p:cNvSpPr/>
            <p:nvPr/>
          </p:nvSpPr>
          <p:spPr>
            <a:xfrm>
              <a:off x="10726004" y="4358384"/>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riangle 20">
              <a:extLst>
                <a:ext uri="{FF2B5EF4-FFF2-40B4-BE49-F238E27FC236}">
                  <a16:creationId xmlns:a16="http://schemas.microsoft.com/office/drawing/2014/main" id="{0F2B7324-B883-D04D-AA46-6BD0AF8386FA}"/>
                </a:ext>
              </a:extLst>
            </p:cNvPr>
            <p:cNvSpPr/>
            <p:nvPr/>
          </p:nvSpPr>
          <p:spPr>
            <a:xfrm>
              <a:off x="10732980" y="2926103"/>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riangle 21">
              <a:extLst>
                <a:ext uri="{FF2B5EF4-FFF2-40B4-BE49-F238E27FC236}">
                  <a16:creationId xmlns:a16="http://schemas.microsoft.com/office/drawing/2014/main" id="{E2E2A6B5-3297-124A-A02B-7888670A8E19}"/>
                </a:ext>
              </a:extLst>
            </p:cNvPr>
            <p:cNvSpPr/>
            <p:nvPr/>
          </p:nvSpPr>
          <p:spPr>
            <a:xfrm rot="10800000">
              <a:off x="10732979" y="3544421"/>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riangle 22">
              <a:extLst>
                <a:ext uri="{FF2B5EF4-FFF2-40B4-BE49-F238E27FC236}">
                  <a16:creationId xmlns:a16="http://schemas.microsoft.com/office/drawing/2014/main" id="{56579292-2F63-8344-B4D4-B3104A9FF118}"/>
                </a:ext>
              </a:extLst>
            </p:cNvPr>
            <p:cNvSpPr/>
            <p:nvPr/>
          </p:nvSpPr>
          <p:spPr>
            <a:xfrm>
              <a:off x="11201553" y="3600027"/>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riangle 23">
              <a:extLst>
                <a:ext uri="{FF2B5EF4-FFF2-40B4-BE49-F238E27FC236}">
                  <a16:creationId xmlns:a16="http://schemas.microsoft.com/office/drawing/2014/main" id="{7246C88E-4533-0C4B-B184-73C1B498B8FC}"/>
                </a:ext>
              </a:extLst>
            </p:cNvPr>
            <p:cNvSpPr/>
            <p:nvPr/>
          </p:nvSpPr>
          <p:spPr>
            <a:xfrm rot="10800000">
              <a:off x="11201552" y="4218345"/>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riangle 24">
              <a:extLst>
                <a:ext uri="{FF2B5EF4-FFF2-40B4-BE49-F238E27FC236}">
                  <a16:creationId xmlns:a16="http://schemas.microsoft.com/office/drawing/2014/main" id="{03EC3B23-B8B6-1B4A-9899-999384E3DFAC}"/>
                </a:ext>
              </a:extLst>
            </p:cNvPr>
            <p:cNvSpPr/>
            <p:nvPr/>
          </p:nvSpPr>
          <p:spPr>
            <a:xfrm>
              <a:off x="9465415" y="535103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riangle 25">
              <a:extLst>
                <a:ext uri="{FF2B5EF4-FFF2-40B4-BE49-F238E27FC236}">
                  <a16:creationId xmlns:a16="http://schemas.microsoft.com/office/drawing/2014/main" id="{3680E3CF-DB8A-9047-B4CD-2F5BA9988567}"/>
                </a:ext>
              </a:extLst>
            </p:cNvPr>
            <p:cNvSpPr/>
            <p:nvPr/>
          </p:nvSpPr>
          <p:spPr>
            <a:xfrm rot="10800000">
              <a:off x="8796054" y="4684640"/>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riangle 26">
              <a:extLst>
                <a:ext uri="{FF2B5EF4-FFF2-40B4-BE49-F238E27FC236}">
                  <a16:creationId xmlns:a16="http://schemas.microsoft.com/office/drawing/2014/main" id="{F70F9821-7B32-5942-B3E7-D8C865439557}"/>
                </a:ext>
              </a:extLst>
            </p:cNvPr>
            <p:cNvSpPr/>
            <p:nvPr/>
          </p:nvSpPr>
          <p:spPr>
            <a:xfrm>
              <a:off x="8796055" y="422568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riangle 27">
              <a:extLst>
                <a:ext uri="{FF2B5EF4-FFF2-40B4-BE49-F238E27FC236}">
                  <a16:creationId xmlns:a16="http://schemas.microsoft.com/office/drawing/2014/main" id="{17F49CF0-4F75-364D-B8B3-83A0B12E6A7E}"/>
                </a:ext>
              </a:extLst>
            </p:cNvPr>
            <p:cNvSpPr/>
            <p:nvPr/>
          </p:nvSpPr>
          <p:spPr>
            <a:xfrm>
              <a:off x="11429639" y="676405"/>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riangle 28">
              <a:extLst>
                <a:ext uri="{FF2B5EF4-FFF2-40B4-BE49-F238E27FC236}">
                  <a16:creationId xmlns:a16="http://schemas.microsoft.com/office/drawing/2014/main" id="{7448E9F5-8215-3D44-85D0-A590CF9868BA}"/>
                </a:ext>
              </a:extLst>
            </p:cNvPr>
            <p:cNvSpPr/>
            <p:nvPr/>
          </p:nvSpPr>
          <p:spPr>
            <a:xfrm rot="10800000">
              <a:off x="11429637" y="1797931"/>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riangle 29">
              <a:extLst>
                <a:ext uri="{FF2B5EF4-FFF2-40B4-BE49-F238E27FC236}">
                  <a16:creationId xmlns:a16="http://schemas.microsoft.com/office/drawing/2014/main" id="{90090464-F536-8E4A-BD6E-7EB365238ABE}"/>
                </a:ext>
              </a:extLst>
            </p:cNvPr>
            <p:cNvSpPr/>
            <p:nvPr/>
          </p:nvSpPr>
          <p:spPr>
            <a:xfrm rot="10800000">
              <a:off x="10001145" y="4978503"/>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riangle 30">
              <a:extLst>
                <a:ext uri="{FF2B5EF4-FFF2-40B4-BE49-F238E27FC236}">
                  <a16:creationId xmlns:a16="http://schemas.microsoft.com/office/drawing/2014/main" id="{AA7D07E8-B811-E14D-8E65-1E5D7F4AE6EB}"/>
                </a:ext>
              </a:extLst>
            </p:cNvPr>
            <p:cNvSpPr/>
            <p:nvPr/>
          </p:nvSpPr>
          <p:spPr>
            <a:xfrm>
              <a:off x="8478550" y="3436582"/>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riangle 31">
              <a:extLst>
                <a:ext uri="{FF2B5EF4-FFF2-40B4-BE49-F238E27FC236}">
                  <a16:creationId xmlns:a16="http://schemas.microsoft.com/office/drawing/2014/main" id="{A48947FF-57CA-D249-96E7-117F9769097F}"/>
                </a:ext>
              </a:extLst>
            </p:cNvPr>
            <p:cNvSpPr/>
            <p:nvPr/>
          </p:nvSpPr>
          <p:spPr>
            <a:xfrm>
              <a:off x="10560298" y="3911608"/>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riangle 32">
              <a:extLst>
                <a:ext uri="{FF2B5EF4-FFF2-40B4-BE49-F238E27FC236}">
                  <a16:creationId xmlns:a16="http://schemas.microsoft.com/office/drawing/2014/main" id="{F04D09A2-2F95-5241-9100-2219D93B2329}"/>
                </a:ext>
              </a:extLst>
            </p:cNvPr>
            <p:cNvSpPr/>
            <p:nvPr/>
          </p:nvSpPr>
          <p:spPr>
            <a:xfrm rot="10800000">
              <a:off x="10924816" y="6039467"/>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riangle 33">
              <a:extLst>
                <a:ext uri="{FF2B5EF4-FFF2-40B4-BE49-F238E27FC236}">
                  <a16:creationId xmlns:a16="http://schemas.microsoft.com/office/drawing/2014/main" id="{1BDF32AB-DA0A-0D43-859F-2CD7DBE58638}"/>
                </a:ext>
              </a:extLst>
            </p:cNvPr>
            <p:cNvSpPr/>
            <p:nvPr/>
          </p:nvSpPr>
          <p:spPr>
            <a:xfrm rot="10800000">
              <a:off x="8157134" y="1651419"/>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riangle 34">
              <a:extLst>
                <a:ext uri="{FF2B5EF4-FFF2-40B4-BE49-F238E27FC236}">
                  <a16:creationId xmlns:a16="http://schemas.microsoft.com/office/drawing/2014/main" id="{E533EC0E-E681-8649-8038-EE2C8D3B5CE1}"/>
                </a:ext>
              </a:extLst>
            </p:cNvPr>
            <p:cNvSpPr/>
            <p:nvPr/>
          </p:nvSpPr>
          <p:spPr>
            <a:xfrm>
              <a:off x="11586492" y="2465841"/>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riangle 35">
              <a:extLst>
                <a:ext uri="{FF2B5EF4-FFF2-40B4-BE49-F238E27FC236}">
                  <a16:creationId xmlns:a16="http://schemas.microsoft.com/office/drawing/2014/main" id="{A5A29F83-7BB5-764B-95A1-F84D70156B63}"/>
                </a:ext>
              </a:extLst>
            </p:cNvPr>
            <p:cNvSpPr/>
            <p:nvPr/>
          </p:nvSpPr>
          <p:spPr>
            <a:xfrm>
              <a:off x="8875258" y="425489"/>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riangle 36">
              <a:extLst>
                <a:ext uri="{FF2B5EF4-FFF2-40B4-BE49-F238E27FC236}">
                  <a16:creationId xmlns:a16="http://schemas.microsoft.com/office/drawing/2014/main" id="{EDC38598-9CCC-964F-BB5E-C1A27ACDCC44}"/>
                </a:ext>
              </a:extLst>
            </p:cNvPr>
            <p:cNvSpPr/>
            <p:nvPr/>
          </p:nvSpPr>
          <p:spPr>
            <a:xfrm rot="10800000">
              <a:off x="11900905" y="4908188"/>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Triangle 37">
              <a:extLst>
                <a:ext uri="{FF2B5EF4-FFF2-40B4-BE49-F238E27FC236}">
                  <a16:creationId xmlns:a16="http://schemas.microsoft.com/office/drawing/2014/main" id="{B7E5DB76-E9E8-AD4D-8A0B-33AC626B474D}"/>
                </a:ext>
              </a:extLst>
            </p:cNvPr>
            <p:cNvSpPr/>
            <p:nvPr/>
          </p:nvSpPr>
          <p:spPr>
            <a:xfrm>
              <a:off x="9494499" y="1271969"/>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74D31C-5D26-2048-8B9C-61EF38B28DBD}"/>
                </a:ext>
              </a:extLst>
            </p:cNvPr>
            <p:cNvSpPr/>
            <p:nvPr/>
          </p:nvSpPr>
          <p:spPr>
            <a:xfrm rot="10800000">
              <a:off x="7203068" y="-14628"/>
              <a:ext cx="1592986" cy="119255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1" name="Rectangle 7">
            <a:extLst>
              <a:ext uri="{FF2B5EF4-FFF2-40B4-BE49-F238E27FC236}">
                <a16:creationId xmlns:a16="http://schemas.microsoft.com/office/drawing/2014/main" id="{2A08EE07-4D3C-C74D-AA27-8BAD402EB88E}"/>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3" name="Parallelogram 12">
            <a:extLst>
              <a:ext uri="{FF2B5EF4-FFF2-40B4-BE49-F238E27FC236}">
                <a16:creationId xmlns:a16="http://schemas.microsoft.com/office/drawing/2014/main" id="{72214739-7D95-4444-9FE6-D496832163F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E6EEB223-E166-A54F-887F-3F76EDC4E433}"/>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4  –  OPTIMAL  –  AGILE MATURITY ASSESSMENT</a:t>
            </a:r>
          </a:p>
        </p:txBody>
      </p:sp>
      <p:sp>
        <p:nvSpPr>
          <p:cNvPr id="95" name="Rectangle 94">
            <a:extLst>
              <a:ext uri="{FF2B5EF4-FFF2-40B4-BE49-F238E27FC236}">
                <a16:creationId xmlns:a16="http://schemas.microsoft.com/office/drawing/2014/main" id="{8F2ECCDC-53C7-DE41-BC38-DE442EC23857}"/>
              </a:ext>
            </a:extLst>
          </p:cNvPr>
          <p:cNvSpPr/>
          <p:nvPr/>
        </p:nvSpPr>
        <p:spPr>
          <a:xfrm>
            <a:off x="494197" y="1554364"/>
            <a:ext cx="10972800" cy="738478"/>
          </a:xfrm>
          <a:prstGeom prst="rect">
            <a:avLst/>
          </a:prstGeom>
          <a:solidFill>
            <a:srgbClr val="EB3A3A"/>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lgn="r"/>
            <a:r>
              <a:rPr lang="en-US" sz="4000" dirty="0">
                <a:latin typeface="Century Gothic" panose="020B0502020202020204" pitchFamily="34" charset="0"/>
              </a:rPr>
              <a:t>OPTIMAL</a:t>
            </a:r>
          </a:p>
        </p:txBody>
      </p:sp>
      <p:sp>
        <p:nvSpPr>
          <p:cNvPr id="112" name="Rectangle 111">
            <a:extLst>
              <a:ext uri="{FF2B5EF4-FFF2-40B4-BE49-F238E27FC236}">
                <a16:creationId xmlns:a16="http://schemas.microsoft.com/office/drawing/2014/main" id="{9E098833-47A7-AE44-9B8E-6CF9DC3D8BD6}"/>
              </a:ext>
            </a:extLst>
          </p:cNvPr>
          <p:cNvSpPr/>
          <p:nvPr/>
        </p:nvSpPr>
        <p:spPr>
          <a:xfrm>
            <a:off x="494197" y="2292552"/>
            <a:ext cx="10972800" cy="548640"/>
          </a:xfrm>
          <a:prstGeom prst="rect">
            <a:avLst/>
          </a:prstGeom>
          <a:gradFill>
            <a:gsLst>
              <a:gs pos="14000">
                <a:srgbClr val="EB3A3A"/>
              </a:gs>
              <a:gs pos="100000">
                <a:srgbClr val="EBBCC0"/>
              </a:gs>
            </a:gsLst>
            <a:lin ang="0" scaled="0"/>
          </a:gra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r"/>
            <a:r>
              <a:rPr lang="en-US" sz="2800" dirty="0">
                <a:solidFill>
                  <a:schemeClr val="tx1"/>
                </a:solidFill>
                <a:latin typeface="Century Gothic" panose="020B0502020202020204" pitchFamily="34" charset="0"/>
              </a:rPr>
              <a:t>Agile Fully Applied</a:t>
            </a:r>
          </a:p>
        </p:txBody>
      </p:sp>
      <p:sp>
        <p:nvSpPr>
          <p:cNvPr id="96" name="Rectangle 95">
            <a:extLst>
              <a:ext uri="{FF2B5EF4-FFF2-40B4-BE49-F238E27FC236}">
                <a16:creationId xmlns:a16="http://schemas.microsoft.com/office/drawing/2014/main" id="{82BED20C-3D29-B14E-81BD-3515BF416363}"/>
              </a:ext>
            </a:extLst>
          </p:cNvPr>
          <p:cNvSpPr/>
          <p:nvPr/>
        </p:nvSpPr>
        <p:spPr>
          <a:xfrm>
            <a:off x="494197" y="2836786"/>
            <a:ext cx="10972800" cy="3091863"/>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ct val="150000"/>
              </a:lnSpc>
            </a:pPr>
            <a:r>
              <a:rPr lang="en-US" sz="1400" dirty="0">
                <a:solidFill>
                  <a:schemeClr val="tx1"/>
                </a:solidFill>
                <a:latin typeface="Century Gothic" panose="020B0502020202020204" pitchFamily="34" charset="0"/>
              </a:rPr>
              <a:t>Please provide a detailed description of this stage’s agile-maturity readiness and what is required of your team to reach optimal agile maturity. </a:t>
            </a:r>
          </a:p>
        </p:txBody>
      </p:sp>
      <p:sp>
        <p:nvSpPr>
          <p:cNvPr id="40" name="TextBox 39">
            <a:extLst>
              <a:ext uri="{FF2B5EF4-FFF2-40B4-BE49-F238E27FC236}">
                <a16:creationId xmlns:a16="http://schemas.microsoft.com/office/drawing/2014/main" id="{B18C7117-D984-0F48-B9CA-91D10DA5BC79}"/>
              </a:ext>
            </a:extLst>
          </p:cNvPr>
          <p:cNvSpPr txBox="1"/>
          <p:nvPr/>
        </p:nvSpPr>
        <p:spPr>
          <a:xfrm>
            <a:off x="692393" y="1075593"/>
            <a:ext cx="1733798" cy="861774"/>
          </a:xfrm>
          <a:prstGeom prst="rect">
            <a:avLst/>
          </a:prstGeom>
          <a:noFill/>
        </p:spPr>
        <p:txBody>
          <a:bodyPr wrap="square" rtlCol="0">
            <a:spAutoFit/>
          </a:bodyPr>
          <a:lstStyle/>
          <a:p>
            <a:r>
              <a:rPr lang="en-US" sz="5000" dirty="0">
                <a:solidFill>
                  <a:schemeClr val="bg1"/>
                </a:solidFill>
                <a:latin typeface="Century Gothic" panose="020B0502020202020204" pitchFamily="34" charset="0"/>
              </a:rPr>
              <a:t>four</a:t>
            </a:r>
          </a:p>
        </p:txBody>
      </p:sp>
    </p:spTree>
    <p:extLst>
      <p:ext uri="{BB962C8B-B14F-4D97-AF65-F5344CB8AC3E}">
        <p14:creationId xmlns:p14="http://schemas.microsoft.com/office/powerpoint/2010/main" val="2176343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999077AB-E260-4EB0-8263-848C85E8B6EB}" vid="{FF925A25-836C-4E47-9E75-88ED6AF92DE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IC-Agile-Maturity-Assessment-Presentation-Template_PowerPoint - sr edit</Template>
  <TotalTime>0</TotalTime>
  <Words>295</Words>
  <Application>Microsoft Office PowerPoint</Application>
  <PresentationFormat>Widescreen</PresentationFormat>
  <Paragraphs>42</Paragraphs>
  <Slides>7</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Alexandra Ragazhinskaya</cp:lastModifiedBy>
  <cp:revision>1</cp:revision>
  <cp:lastPrinted>2020-08-31T22:23:58Z</cp:lastPrinted>
  <dcterms:created xsi:type="dcterms:W3CDTF">2021-07-27T17:38:02Z</dcterms:created>
  <dcterms:modified xsi:type="dcterms:W3CDTF">2021-07-27T17:38:45Z</dcterms:modified>
</cp:coreProperties>
</file>